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24" r:id="rId17"/>
    <p:sldId id="318" r:id="rId18"/>
    <p:sldId id="311" r:id="rId19"/>
    <p:sldId id="326" r:id="rId20"/>
    <p:sldId id="325" r:id="rId21"/>
    <p:sldId id="276" r:id="rId22"/>
    <p:sldId id="313"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94" autoAdjust="0"/>
  </p:normalViewPr>
  <p:slideViewPr>
    <p:cSldViewPr snapToGrid="0">
      <p:cViewPr varScale="1">
        <p:scale>
          <a:sx n="81" d="100"/>
          <a:sy n="81" d="100"/>
        </p:scale>
        <p:origin x="706" y="48"/>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2023/4/26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24279542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22</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2023/4/26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2023/4/26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30" name="【公众号：阿拉丁PPT】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786" y="21433"/>
            <a:ext cx="609600" cy="609600"/>
          </a:xfrm>
          <a:prstGeom prst="rect">
            <a:avLst/>
          </a:prstGeom>
        </p:spPr>
      </p:pic>
      <p:sp>
        <p:nvSpPr>
          <p:cNvPr id="31" name="【公众号：阿拉丁PPT】_9"/>
          <p:cNvSpPr txBox="1"/>
          <p:nvPr/>
        </p:nvSpPr>
        <p:spPr>
          <a:xfrm>
            <a:off x="4711698" y="5965997"/>
            <a:ext cx="2768602" cy="564257"/>
          </a:xfrm>
          <a:prstGeom prst="rect">
            <a:avLst/>
          </a:prstGeom>
          <a:noFill/>
        </p:spPr>
        <p:txBody>
          <a:bodyPr wrap="square" lIns="0" tIns="0" rIns="0" bIns="0" rtlCol="0">
            <a:spAutoFit/>
          </a:bodyPr>
          <a:lstStyle/>
          <a:p>
            <a:pPr algn="ctr">
              <a:lnSpc>
                <a:spcPts val="2200"/>
              </a:lnSpc>
            </a:pPr>
            <a:r>
              <a:rPr lang="zh-CN" altLang="en-US" sz="1600" b="1" dirty="0">
                <a:solidFill>
                  <a:schemeClr val="accent1">
                    <a:lumMod val="20000"/>
                    <a:lumOff val="80000"/>
                  </a:schemeClr>
                </a:solidFill>
                <a:latin typeface="+mj-ea"/>
                <a:ea typeface="+mj-ea"/>
              </a:rPr>
              <a:t>答辩人：朱赫</a:t>
            </a:r>
            <a:r>
              <a:rPr lang="zh-CN" altLang="en-US" sz="1600" dirty="0">
                <a:solidFill>
                  <a:schemeClr val="accent1">
                    <a:lumMod val="20000"/>
                    <a:lumOff val="80000"/>
                  </a:schemeClr>
                </a:solidFill>
              </a:rPr>
              <a:t>       </a:t>
            </a:r>
            <a:endParaRPr lang="en-US" altLang="zh-CN" sz="1600" dirty="0">
              <a:solidFill>
                <a:schemeClr val="accent1">
                  <a:lumMod val="20000"/>
                  <a:lumOff val="80000"/>
                </a:schemeClr>
              </a:solidFill>
            </a:endParaRPr>
          </a:p>
          <a:p>
            <a:pPr algn="ctr">
              <a:lnSpc>
                <a:spcPts val="2200"/>
              </a:lnSpc>
            </a:pPr>
            <a:r>
              <a:rPr lang="zh-CN" altLang="en-US" sz="1600" b="1" dirty="0">
                <a:solidFill>
                  <a:schemeClr val="accent1">
                    <a:lumMod val="20000"/>
                    <a:lumOff val="80000"/>
                  </a:schemeClr>
                </a:solidFill>
                <a:latin typeface="+mj-ea"/>
                <a:ea typeface="+mj-ea"/>
              </a:rPr>
              <a:t>指导老师：权赫春</a:t>
            </a:r>
            <a:endParaRPr lang="zh-CN" altLang="en-US" sz="1600"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6"/>
          <a:srcRect/>
          <a:stretch>
            <a:fillRect/>
          </a:stretch>
        </p:blipFill>
        <p:spPr>
          <a:xfrm>
            <a:off x="5122130" y="748470"/>
            <a:ext cx="1947738" cy="1839156"/>
          </a:xfrm>
          <a:prstGeom prst="rect">
            <a:avLst/>
          </a:prstGeom>
          <a:noFill/>
          <a:ln w="9525">
            <a:noFill/>
            <a:miter lim="800000"/>
            <a:headEnd/>
            <a:tailEnd/>
          </a:ln>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0"/>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childTnLst>
                          </p:cTn>
                        </p:par>
                        <p:par>
                          <p:cTn id="21" fill="hold">
                            <p:stCondLst>
                              <p:cond delay="21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3"/>
                                        </p:tgtEl>
                                        <p:attrNameLst>
                                          <p:attrName>style.visibility</p:attrName>
                                        </p:attrNameLst>
                                      </p:cBhvr>
                                      <p:to>
                                        <p:strVal val="visible"/>
                                      </p:to>
                                    </p:set>
                                    <p:anim calcmode="lin" valueType="num">
                                      <p:cBhvr>
                                        <p:cTn id="2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3"/>
                                        </p:tgtEl>
                                        <p:attrNameLst>
                                          <p:attrName>ppt_y</p:attrName>
                                        </p:attrNameLst>
                                      </p:cBhvr>
                                      <p:tavLst>
                                        <p:tav tm="0">
                                          <p:val>
                                            <p:strVal val="#ppt_y"/>
                                          </p:val>
                                        </p:tav>
                                        <p:tav tm="100000">
                                          <p:val>
                                            <p:strVal val="#ppt_y"/>
                                          </p:val>
                                        </p:tav>
                                      </p:tavLst>
                                    </p:anim>
                                    <p:anim calcmode="lin" valueType="num">
                                      <p:cBhvr>
                                        <p:cTn id="2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3"/>
                                        </p:tgtEl>
                                      </p:cBhvr>
                                    </p:animEffect>
                                  </p:childTnLst>
                                </p:cTn>
                              </p:par>
                            </p:childTnLst>
                          </p:cTn>
                        </p:par>
                        <p:par>
                          <p:cTn id="29" fill="hold">
                            <p:stCondLst>
                              <p:cond delay="275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4"/>
                                        </p:tgtEl>
                                        <p:attrNameLst>
                                          <p:attrName>ppt_y</p:attrName>
                                        </p:attrNameLst>
                                      </p:cBhvr>
                                      <p:tavLst>
                                        <p:tav tm="0">
                                          <p:val>
                                            <p:strVal val="#ppt_y"/>
                                          </p:val>
                                        </p:tav>
                                        <p:tav tm="100000">
                                          <p:val>
                                            <p:strVal val="#ppt_y"/>
                                          </p:val>
                                        </p:tav>
                                      </p:tavLst>
                                    </p:anim>
                                    <p:anim calcmode="lin" valueType="num">
                                      <p:cBhvr>
                                        <p:cTn id="34"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4"/>
                                        </p:tgtEl>
                                      </p:cBhvr>
                                    </p:animEffect>
                                  </p:childTnLst>
                                </p:cTn>
                              </p:par>
                            </p:childTnLst>
                          </p:cTn>
                        </p:par>
                        <p:par>
                          <p:cTn id="37" fill="hold">
                            <p:stCondLst>
                              <p:cond delay="3900"/>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hold" display="0">
                  <p:stCondLst>
                    <p:cond delay="indefinite"/>
                  </p:stCondLst>
                  <p:endCondLst>
                    <p:cond evt="onStopAudio" delay="0">
                      <p:tgtEl>
                        <p:sldTgt/>
                      </p:tgtEl>
                    </p:cond>
                  </p:endCondLst>
                </p:cTn>
                <p:tgtEl>
                  <p:spTgt spid="30"/>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15636"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智慧城市的概念</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智慧城市在大连内的现状</a:t>
            </a: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671019"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大连市智慧城市仍处于发展中阶段，目前也有一定的成果，适合做论文的实地调研</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大连市智慧信息云平台已经初具规模，无论是基础建设还是一些网络设施</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8927164"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大连市智慧交通以及智慧旅游，由于大连沿海，是中国著名的旅游城市，所以也适合做调研地点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4901332"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4947105"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1848826"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大连为旅游城市</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5923196" y="5279986"/>
            <a:ext cx="4223539"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大连智慧城市初具规模</a:t>
            </a:r>
            <a:endParaRPr lang="en-US" altLang="zh-CN"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invX="1"/>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14:presetBounceEnd="81333">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14:bounceEnd="81333">
                                          <p:cBhvr additive="base">
                                            <p:cTn id="51"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81333">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14:bounceEnd="81333">
                                          <p:cBhvr additive="base">
                                            <p:cTn id="55"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14:bounceEnd="81333">
                                          <p:cBhvr additive="base">
                                            <p:cTn id="59"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14:presetBounceEnd="81333">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14:bounceEnd="81333">
                                          <p:cBhvr additive="base">
                                            <p:cTn id="64"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14:presetBounceEnd="81333">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14:bounceEnd="81333">
                                          <p:cBhvr additive="base">
                                            <p:cTn id="68"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14:bounceEnd="81333">
                                          <p:cBhvr additive="base">
                                            <p:cTn id="72"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cBhvr additive="base">
                                            <p:cTn id="51" dur="1500" fill="hold"/>
                                            <p:tgtEl>
                                              <p:spTgt spid="26"/>
                                            </p:tgtEl>
                                            <p:attrNameLst>
                                              <p:attrName>ppt_x</p:attrName>
                                            </p:attrNameLst>
                                          </p:cBhvr>
                                          <p:tavLst>
                                            <p:tav tm="0">
                                              <p:val>
                                                <p:strVal val="#ppt_x"/>
                                              </p:val>
                                            </p:tav>
                                            <p:tav tm="100000">
                                              <p:val>
                                                <p:strVal val="#ppt_x"/>
                                              </p:val>
                                            </p:tav>
                                          </p:tavLst>
                                        </p:anim>
                                        <p:anim calcmode="lin" valueType="num">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cBhvr additive="base">
                                            <p:cTn id="55" dur="1500" fill="hold"/>
                                            <p:tgtEl>
                                              <p:spTgt spid="53"/>
                                            </p:tgtEl>
                                            <p:attrNameLst>
                                              <p:attrName>ppt_x</p:attrName>
                                            </p:attrNameLst>
                                          </p:cBhvr>
                                          <p:tavLst>
                                            <p:tav tm="0">
                                              <p:val>
                                                <p:strVal val="#ppt_x"/>
                                              </p:val>
                                            </p:tav>
                                            <p:tav tm="100000">
                                              <p:val>
                                                <p:strVal val="#ppt_x"/>
                                              </p:val>
                                            </p:tav>
                                          </p:tavLst>
                                        </p:anim>
                                        <p:anim calcmode="lin" valueType="num">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1500" fill="hold"/>
                                            <p:tgtEl>
                                              <p:spTgt spid="21"/>
                                            </p:tgtEl>
                                            <p:attrNameLst>
                                              <p:attrName>ppt_x</p:attrName>
                                            </p:attrNameLst>
                                          </p:cBhvr>
                                          <p:tavLst>
                                            <p:tav tm="0">
                                              <p:val>
                                                <p:strVal val="#ppt_x"/>
                                              </p:val>
                                            </p:tav>
                                            <p:tav tm="100000">
                                              <p:val>
                                                <p:strVal val="#ppt_x"/>
                                              </p:val>
                                            </p:tav>
                                          </p:tavLst>
                                        </p:anim>
                                        <p:anim calcmode="lin" valueType="num">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1500" fill="hold"/>
                                            <p:tgtEl>
                                              <p:spTgt spid="45"/>
                                            </p:tgtEl>
                                            <p:attrNameLst>
                                              <p:attrName>ppt_x</p:attrName>
                                            </p:attrNameLst>
                                          </p:cBhvr>
                                          <p:tavLst>
                                            <p:tav tm="0">
                                              <p:val>
                                                <p:strVal val="#ppt_x"/>
                                              </p:val>
                                            </p:tav>
                                            <p:tav tm="100000">
                                              <p:val>
                                                <p:strVal val="#ppt_x"/>
                                              </p:val>
                                            </p:tav>
                                          </p:tavLst>
                                        </p:anim>
                                        <p:anim calcmode="lin" valueType="num">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cBhvr additive="base">
                                            <p:cTn id="68" dur="1500" fill="hold"/>
                                            <p:tgtEl>
                                              <p:spTgt spid="48"/>
                                            </p:tgtEl>
                                            <p:attrNameLst>
                                              <p:attrName>ppt_x</p:attrName>
                                            </p:attrNameLst>
                                          </p:cBhvr>
                                          <p:tavLst>
                                            <p:tav tm="0">
                                              <p:val>
                                                <p:strVal val="#ppt_x"/>
                                              </p:val>
                                            </p:tav>
                                            <p:tav tm="100000">
                                              <p:val>
                                                <p:strVal val="#ppt_x"/>
                                              </p:val>
                                            </p:tav>
                                          </p:tavLst>
                                        </p:anim>
                                        <p:anim calcmode="lin" valueType="num">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1500" fill="hold"/>
                                            <p:tgtEl>
                                              <p:spTgt spid="44"/>
                                            </p:tgtEl>
                                            <p:attrNameLst>
                                              <p:attrName>ppt_x</p:attrName>
                                            </p:attrNameLst>
                                          </p:cBhvr>
                                          <p:tavLst>
                                            <p:tav tm="0">
                                              <p:val>
                                                <p:strVal val="#ppt_x"/>
                                              </p:val>
                                            </p:tav>
                                            <p:tav tm="100000">
                                              <p:val>
                                                <p:strVal val="#ppt_x"/>
                                              </p:val>
                                            </p:tav>
                                          </p:tavLst>
                                        </p:anim>
                                        <p:anim calcmode="lin" valueType="num">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50929" y="1304464"/>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智慧城市建设中哪些方面利用了地理信息科学</a:t>
            </a:r>
          </a:p>
        </p:txBody>
      </p:sp>
      <p:sp>
        <p:nvSpPr>
          <p:cNvPr id="21" name="【公众号：阿拉丁PPT】_2"/>
          <p:cNvSpPr>
            <a:spLocks noGrp="1"/>
          </p:cNvSpPr>
          <p:nvPr>
            <p:ph type="title"/>
          </p:nvPr>
        </p:nvSpPr>
        <p:spPr/>
        <p:txBody>
          <a:bodyPr/>
          <a:lstStyle/>
          <a:p>
            <a:r>
              <a:rPr lang="zh-CN" altLang="en-US" dirty="0"/>
              <a:t>研究内容</a:t>
            </a: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智慧城市构建中利用地理信息技术，对利用到地理信息的点进行大体总结</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en-US" altLang="zh-CN" sz="1600" dirty="0">
                <a:solidFill>
                  <a:schemeClr val="bg2">
                    <a:lumMod val="25000"/>
                  </a:schemeClr>
                </a:solidFill>
              </a:rPr>
              <a:t>3S</a:t>
            </a:r>
            <a:r>
              <a:rPr lang="zh-CN" altLang="en-US" sz="1600" dirty="0">
                <a:solidFill>
                  <a:schemeClr val="bg2">
                    <a:lumMod val="25000"/>
                  </a:schemeClr>
                </a:solidFill>
              </a:rPr>
              <a:t>技术下的智慧旅游，以大连市为例子，地理信息在智慧旅游中的作用是巨大的</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遥感在桥梁工程中的利用，一般会使用</a:t>
            </a:r>
            <a:r>
              <a:rPr lang="en-US" altLang="zh-CN" sz="1600" dirty="0">
                <a:solidFill>
                  <a:schemeClr val="bg2">
                    <a:lumMod val="25000"/>
                  </a:schemeClr>
                </a:solidFill>
              </a:rPr>
              <a:t>GIS+BIM</a:t>
            </a:r>
            <a:r>
              <a:rPr lang="zh-CN" altLang="en-US" sz="1600" dirty="0">
                <a:solidFill>
                  <a:schemeClr val="bg2">
                    <a:lumMod val="25000"/>
                  </a:schemeClr>
                </a:solidFill>
              </a:rPr>
              <a:t>技术手段</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低空摄影测量，操作无人机工作，还原三维模型，助力智慧城市的构建</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倾斜摄影测量，相比于传统测量手段，能够快速建立模型，加快智慧城市的构建</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9"/>
                                        </p:tgtEl>
                                        <p:attrNameLst>
                                          <p:attrName>style.visibility</p:attrName>
                                        </p:attrNameLst>
                                      </p:cBhvr>
                                      <p:to>
                                        <p:strVal val="visible"/>
                                      </p:to>
                                    </p:set>
                                    <p:anim calcmode="lin" valueType="num">
                                      <p:cBhvr>
                                        <p:cTn id="17" dur="500" fill="hold"/>
                                        <p:tgtEl>
                                          <p:spTgt spid="49"/>
                                        </p:tgtEl>
                                        <p:attrNameLst>
                                          <p:attrName>ppt_w</p:attrName>
                                        </p:attrNameLst>
                                      </p:cBhvr>
                                      <p:tavLst>
                                        <p:tav tm="0">
                                          <p:val>
                                            <p:fltVal val="0"/>
                                          </p:val>
                                        </p:tav>
                                        <p:tav tm="100000">
                                          <p:val>
                                            <p:strVal val="#ppt_w"/>
                                          </p:val>
                                        </p:tav>
                                      </p:tavLst>
                                    </p:anim>
                                    <p:anim calcmode="lin" valueType="num">
                                      <p:cBhvr>
                                        <p:cTn id="18" dur="500" fill="hold"/>
                                        <p:tgtEl>
                                          <p:spTgt spid="49"/>
                                        </p:tgtEl>
                                        <p:attrNameLst>
                                          <p:attrName>ppt_h</p:attrName>
                                        </p:attrNameLst>
                                      </p:cBhvr>
                                      <p:tavLst>
                                        <p:tav tm="0">
                                          <p:val>
                                            <p:fltVal val="0"/>
                                          </p:val>
                                        </p:tav>
                                        <p:tav tm="100000">
                                          <p:val>
                                            <p:strVal val="#ppt_h"/>
                                          </p:val>
                                        </p:tav>
                                      </p:tavLst>
                                    </p:anim>
                                    <p:animEffect transition="in" filter="fade">
                                      <p:cBhvr>
                                        <p:cTn id="19" dur="500"/>
                                        <p:tgtEl>
                                          <p:spTgt spid="49"/>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ppt_w</p:attrName>
                                        </p:attrNameLst>
                                      </p:cBhvr>
                                      <p:tavLst>
                                        <p:tav tm="0">
                                          <p:val>
                                            <p:fltVal val="0"/>
                                          </p:val>
                                        </p:tav>
                                        <p:tav tm="100000">
                                          <p:val>
                                            <p:strVal val="#ppt_w"/>
                                          </p:val>
                                        </p:tav>
                                      </p:tavLst>
                                    </p:anim>
                                    <p:anim calcmode="lin" valueType="num">
                                      <p:cBhvr>
                                        <p:cTn id="28" dur="500" fill="hold"/>
                                        <p:tgtEl>
                                          <p:spTgt spid="67"/>
                                        </p:tgtEl>
                                        <p:attrNameLst>
                                          <p:attrName>ppt_h</p:attrName>
                                        </p:attrNameLst>
                                      </p:cBhvr>
                                      <p:tavLst>
                                        <p:tav tm="0">
                                          <p:val>
                                            <p:fltVal val="0"/>
                                          </p:val>
                                        </p:tav>
                                        <p:tav tm="100000">
                                          <p:val>
                                            <p:strVal val="#ppt_h"/>
                                          </p:val>
                                        </p:tav>
                                      </p:tavLst>
                                    </p:anim>
                                    <p:animEffect transition="in" filter="fade">
                                      <p:cBhvr>
                                        <p:cTn id="29" dur="500"/>
                                        <p:tgtEl>
                                          <p:spTgt spid="6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73"/>
                                        </p:tgtEl>
                                        <p:attrNameLst>
                                          <p:attrName>style.visibility</p:attrName>
                                        </p:attrNameLst>
                                      </p:cBhvr>
                                      <p:to>
                                        <p:strVal val="visible"/>
                                      </p:to>
                                    </p:set>
                                    <p:anim calcmode="lin" valueType="num">
                                      <p:cBhvr>
                                        <p:cTn id="32" dur="500" fill="hold"/>
                                        <p:tgtEl>
                                          <p:spTgt spid="73"/>
                                        </p:tgtEl>
                                        <p:attrNameLst>
                                          <p:attrName>ppt_w</p:attrName>
                                        </p:attrNameLst>
                                      </p:cBhvr>
                                      <p:tavLst>
                                        <p:tav tm="0">
                                          <p:val>
                                            <p:fltVal val="0"/>
                                          </p:val>
                                        </p:tav>
                                        <p:tav tm="100000">
                                          <p:val>
                                            <p:strVal val="#ppt_w"/>
                                          </p:val>
                                        </p:tav>
                                      </p:tavLst>
                                    </p:anim>
                                    <p:anim calcmode="lin" valueType="num">
                                      <p:cBhvr>
                                        <p:cTn id="33" dur="500" fill="hold"/>
                                        <p:tgtEl>
                                          <p:spTgt spid="73"/>
                                        </p:tgtEl>
                                        <p:attrNameLst>
                                          <p:attrName>ppt_h</p:attrName>
                                        </p:attrNameLst>
                                      </p:cBhvr>
                                      <p:tavLst>
                                        <p:tav tm="0">
                                          <p:val>
                                            <p:fltVal val="0"/>
                                          </p:val>
                                        </p:tav>
                                        <p:tav tm="100000">
                                          <p:val>
                                            <p:strVal val="#ppt_h"/>
                                          </p:val>
                                        </p:tav>
                                      </p:tavLst>
                                    </p:anim>
                                    <p:animEffect transition="in" filter="fade">
                                      <p:cBhvr>
                                        <p:cTn id="34" dur="500"/>
                                        <p:tgtEl>
                                          <p:spTgt spid="73"/>
                                        </p:tgtEl>
                                      </p:cBhvr>
                                    </p:animEffect>
                                  </p:childTnLst>
                                </p:cTn>
                              </p:par>
                            </p:childTnLst>
                          </p:cTn>
                        </p:par>
                        <p:par>
                          <p:cTn id="35" fill="hold">
                            <p:stCondLst>
                              <p:cond delay="1800"/>
                            </p:stCondLst>
                            <p:childTnLst>
                              <p:par>
                                <p:cTn id="36" presetID="22" presetClass="entr" presetSubtype="8" fill="hold"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par>
                                <p:cTn id="39" presetID="22" presetClass="entr" presetSubtype="8" fill="hold" nodeType="with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wipe(left)">
                                      <p:cBhvr>
                                        <p:cTn id="41" dur="500"/>
                                        <p:tgtEl>
                                          <p:spTgt spid="41"/>
                                        </p:tgtEl>
                                      </p:cBhvr>
                                    </p:animEffect>
                                  </p:childTnLst>
                                </p:cTn>
                              </p:par>
                              <p:par>
                                <p:cTn id="42" presetID="22" presetClass="entr" presetSubtype="8"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wipe(left)">
                                      <p:cBhvr>
                                        <p:cTn id="47" dur="500"/>
                                        <p:tgtEl>
                                          <p:spTgt spid="53"/>
                                        </p:tgtEl>
                                      </p:cBhvr>
                                    </p:animEffect>
                                  </p:childTnLst>
                                </p:cTn>
                              </p:par>
                              <p:par>
                                <p:cTn id="48" presetID="22" presetClass="entr" presetSubtype="8" fill="hold" nodeType="with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wipe(left)">
                                      <p:cBhvr>
                                        <p:cTn id="50" dur="500"/>
                                        <p:tgtEl>
                                          <p:spTgt spid="65"/>
                                        </p:tgtEl>
                                      </p:cBhvr>
                                    </p:animEffect>
                                  </p:childTnLst>
                                </p:cTn>
                              </p:par>
                              <p:par>
                                <p:cTn id="51" presetID="22" presetClass="entr" presetSubtype="8" fill="hold" nodeType="with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wipe(left)">
                                      <p:cBhvr>
                                        <p:cTn id="53" dur="500"/>
                                        <p:tgtEl>
                                          <p:spTgt spid="71"/>
                                        </p:tgtEl>
                                      </p:cBhvr>
                                    </p:animEffect>
                                  </p:childTnLst>
                                </p:cTn>
                              </p:par>
                            </p:childTnLst>
                          </p:cTn>
                        </p:par>
                        <p:par>
                          <p:cTn id="54" fill="hold">
                            <p:stCondLst>
                              <p:cond delay="23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grpId="0" nodeType="withEffect">
                                  <p:stCondLst>
                                    <p:cond delay="200"/>
                                  </p:stCondLst>
                                  <p:childTnLst>
                                    <p:set>
                                      <p:cBhvr>
                                        <p:cTn id="59" dur="1" fill="hold">
                                          <p:stCondLst>
                                            <p:cond delay="0"/>
                                          </p:stCondLst>
                                        </p:cTn>
                                        <p:tgtEl>
                                          <p:spTgt spid="46"/>
                                        </p:tgtEl>
                                        <p:attrNameLst>
                                          <p:attrName>style.visibility</p:attrName>
                                        </p:attrNameLst>
                                      </p:cBhvr>
                                      <p:to>
                                        <p:strVal val="visible"/>
                                      </p:to>
                                    </p:set>
                                    <p:animEffect transition="in" filter="wipe(left)">
                                      <p:cBhvr>
                                        <p:cTn id="60" dur="500"/>
                                        <p:tgtEl>
                                          <p:spTgt spid="46"/>
                                        </p:tgtEl>
                                      </p:cBhvr>
                                    </p:animEffect>
                                  </p:childTnLst>
                                </p:cTn>
                              </p:par>
                              <p:par>
                                <p:cTn id="61" presetID="22" presetClass="entr" presetSubtype="8" fill="hold" grpId="0" nodeType="withEffect">
                                  <p:stCondLst>
                                    <p:cond delay="400"/>
                                  </p:stCondLst>
                                  <p:childTnLst>
                                    <p:set>
                                      <p:cBhvr>
                                        <p:cTn id="62" dur="1" fill="hold">
                                          <p:stCondLst>
                                            <p:cond delay="0"/>
                                          </p:stCondLst>
                                        </p:cTn>
                                        <p:tgtEl>
                                          <p:spTgt spid="52"/>
                                        </p:tgtEl>
                                        <p:attrNameLst>
                                          <p:attrName>style.visibility</p:attrName>
                                        </p:attrNameLst>
                                      </p:cBhvr>
                                      <p:to>
                                        <p:strVal val="visible"/>
                                      </p:to>
                                    </p:set>
                                    <p:animEffect transition="in" filter="wipe(left)">
                                      <p:cBhvr>
                                        <p:cTn id="63" dur="500"/>
                                        <p:tgtEl>
                                          <p:spTgt spid="52"/>
                                        </p:tgtEl>
                                      </p:cBhvr>
                                    </p:animEffect>
                                  </p:childTnLst>
                                </p:cTn>
                              </p:par>
                              <p:par>
                                <p:cTn id="64" presetID="22" presetClass="entr" presetSubtype="8" fill="hold" grpId="0" nodeType="withEffect">
                                  <p:stCondLst>
                                    <p:cond delay="600"/>
                                  </p:stCondLst>
                                  <p:childTnLst>
                                    <p:set>
                                      <p:cBhvr>
                                        <p:cTn id="65" dur="1" fill="hold">
                                          <p:stCondLst>
                                            <p:cond delay="0"/>
                                          </p:stCondLst>
                                        </p:cTn>
                                        <p:tgtEl>
                                          <p:spTgt spid="64"/>
                                        </p:tgtEl>
                                        <p:attrNameLst>
                                          <p:attrName>style.visibility</p:attrName>
                                        </p:attrNameLst>
                                      </p:cBhvr>
                                      <p:to>
                                        <p:strVal val="visible"/>
                                      </p:to>
                                    </p:set>
                                    <p:animEffect transition="in" filter="wipe(left)">
                                      <p:cBhvr>
                                        <p:cTn id="66" dur="500"/>
                                        <p:tgtEl>
                                          <p:spTgt spid="64"/>
                                        </p:tgtEl>
                                      </p:cBhvr>
                                    </p:animEffect>
                                  </p:childTnLst>
                                </p:cTn>
                              </p:par>
                              <p:par>
                                <p:cTn id="67" presetID="22" presetClass="entr" presetSubtype="8" fill="hold" grpId="0" nodeType="withEffect">
                                  <p:stCondLst>
                                    <p:cond delay="800"/>
                                  </p:stCondLst>
                                  <p:childTnLst>
                                    <p:set>
                                      <p:cBhvr>
                                        <p:cTn id="68" dur="1" fill="hold">
                                          <p:stCondLst>
                                            <p:cond delay="0"/>
                                          </p:stCondLst>
                                        </p:cTn>
                                        <p:tgtEl>
                                          <p:spTgt spid="70"/>
                                        </p:tgtEl>
                                        <p:attrNameLst>
                                          <p:attrName>style.visibility</p:attrName>
                                        </p:attrNameLst>
                                      </p:cBhvr>
                                      <p:to>
                                        <p:strVal val="visible"/>
                                      </p:to>
                                    </p:set>
                                    <p:animEffect transition="in" filter="wipe(left)">
                                      <p:cBhvr>
                                        <p:cTn id="6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基于</a:t>
            </a:r>
            <a:r>
              <a:rPr lang="en-US" altLang="zh-CN" dirty="0"/>
              <a:t>GIS</a:t>
            </a:r>
            <a:r>
              <a:rPr lang="zh-CN" altLang="en-US" dirty="0"/>
              <a:t>的时空信息云平台</a:t>
            </a: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时空信息云平台的介绍，网上搜集信息，列出云平台大体框架</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云平台的处理流程，包括数据收集、数据处理以及数据的存储</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云平台的应用，以地理信息为“底板”的云平台究竟应用在哪些方面以及举例说明</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公众号：阿拉丁PPT】_14"/>
          <p:cNvSpPr>
            <a:spLocks noGrp="1"/>
          </p:cNvSpPr>
          <p:nvPr>
            <p:ph type="title"/>
          </p:nvPr>
        </p:nvSpPr>
        <p:spPr/>
        <p:txBody>
          <a:bodyPr/>
          <a:lstStyle/>
          <a:p>
            <a:r>
              <a:rPr lang="zh-CN" altLang="en-US" dirty="0"/>
              <a:t>研究内容</a:t>
            </a:r>
          </a:p>
        </p:txBody>
      </p:sp>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60" grpId="0"/>
          <p:bldP spid="62" grpId="0" animBg="1"/>
          <p:bldP spid="63" grpId="0"/>
          <p:bldP spid="68" grpId="0" animBg="1"/>
          <p:bldP spid="69" grpId="0"/>
          <p:bldP spid="93"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cBhvr additive="base">
                                            <p:cTn id="51" dur="1500" fill="hold"/>
                                            <p:tgtEl>
                                              <p:spTgt spid="51"/>
                                            </p:tgtEl>
                                            <p:attrNameLst>
                                              <p:attrName>ppt_x</p:attrName>
                                            </p:attrNameLst>
                                          </p:cBhvr>
                                          <p:tavLst>
                                            <p:tav tm="0">
                                              <p:val>
                                                <p:strVal val="#ppt_x"/>
                                              </p:val>
                                            </p:tav>
                                            <p:tav tm="100000">
                                              <p:val>
                                                <p:strVal val="#ppt_x"/>
                                              </p:val>
                                            </p:tav>
                                          </p:tavLst>
                                        </p:anim>
                                        <p:anim calcmode="lin" valueType="num">
                                          <p:cBhvr additive="base">
                                            <p:cTn id="52" dur="1500" fill="hold"/>
                                            <p:tgtEl>
                                              <p:spTgt spid="51"/>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 calcmode="lin" valueType="num">
                                          <p:cBhvr additive="base">
                                            <p:cTn id="55" dur="1500" fill="hold"/>
                                            <p:tgtEl>
                                              <p:spTgt spid="52"/>
                                            </p:tgtEl>
                                            <p:attrNameLst>
                                              <p:attrName>ppt_x</p:attrName>
                                            </p:attrNameLst>
                                          </p:cBhvr>
                                          <p:tavLst>
                                            <p:tav tm="0">
                                              <p:val>
                                                <p:strVal val="#ppt_x"/>
                                              </p:val>
                                            </p:tav>
                                            <p:tav tm="100000">
                                              <p:val>
                                                <p:strVal val="#ppt_x"/>
                                              </p:val>
                                            </p:tav>
                                          </p:tavLst>
                                        </p:anim>
                                        <p:anim calcmode="lin" valueType="num">
                                          <p:cBhvr additive="base">
                                            <p:cTn id="56" dur="1500" fill="hold"/>
                                            <p:tgtEl>
                                              <p:spTgt spid="5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cBhvr additive="base">
                                            <p:cTn id="59" dur="1500" fill="hold"/>
                                            <p:tgtEl>
                                              <p:spTgt spid="53"/>
                                            </p:tgtEl>
                                            <p:attrNameLst>
                                              <p:attrName>ppt_x</p:attrName>
                                            </p:attrNameLst>
                                          </p:cBhvr>
                                          <p:tavLst>
                                            <p:tav tm="0">
                                              <p:val>
                                                <p:strVal val="#ppt_x"/>
                                              </p:val>
                                            </p:tav>
                                            <p:tav tm="100000">
                                              <p:val>
                                                <p:strVal val="#ppt_x"/>
                                              </p:val>
                                            </p:tav>
                                          </p:tavLst>
                                        </p:anim>
                                        <p:anim calcmode="lin" valueType="num">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4"/>
                                            </p:tgtEl>
                                            <p:attrNameLst>
                                              <p:attrName>style.visibility</p:attrName>
                                            </p:attrNameLst>
                                          </p:cBhvr>
                                          <p:to>
                                            <p:strVal val="visible"/>
                                          </p:to>
                                        </p:set>
                                        <p:anim calcmode="lin" valueType="num">
                                          <p:cBhvr additive="base">
                                            <p:cTn id="63" dur="1500" fill="hold"/>
                                            <p:tgtEl>
                                              <p:spTgt spid="54"/>
                                            </p:tgtEl>
                                            <p:attrNameLst>
                                              <p:attrName>ppt_x</p:attrName>
                                            </p:attrNameLst>
                                          </p:cBhvr>
                                          <p:tavLst>
                                            <p:tav tm="0">
                                              <p:val>
                                                <p:strVal val="#ppt_x"/>
                                              </p:val>
                                            </p:tav>
                                            <p:tav tm="100000">
                                              <p:val>
                                                <p:strVal val="#ppt_x"/>
                                              </p:val>
                                            </p:tav>
                                          </p:tavLst>
                                        </p:anim>
                                        <p:anim calcmode="lin" valueType="num">
                                          <p:cBhvr additive="base">
                                            <p:cTn id="64"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60" grpId="0"/>
          <p:bldP spid="62" grpId="0" animBg="1"/>
          <p:bldP spid="63" grpId="0"/>
          <p:bldP spid="68" grpId="0" animBg="1"/>
          <p:bldP spid="69" grpId="0"/>
          <p:bldP spid="93" grpId="0" animBg="1"/>
          <p:bldP spid="51" grpId="0"/>
          <p:bldP spid="52" grpId="0"/>
          <p:bldP spid="53" grpId="0"/>
          <p:bldP spid="54"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撰写论文中的调查途径以及走访地点</a:t>
            </a:r>
          </a:p>
        </p:txBody>
      </p:sp>
      <p:sp>
        <p:nvSpPr>
          <p:cNvPr id="2" name="【公众号：阿拉丁PPT】_2"/>
          <p:cNvSpPr>
            <a:spLocks noGrp="1"/>
          </p:cNvSpPr>
          <p:nvPr>
            <p:ph type="title"/>
          </p:nvPr>
        </p:nvSpPr>
        <p:spPr/>
        <p:txBody>
          <a:bodyPr/>
          <a:lstStyle/>
          <a:p>
            <a:r>
              <a:rPr lang="zh-CN" altLang="en-US" dirty="0"/>
              <a:t>调研过程</a:t>
            </a:r>
          </a:p>
        </p:txBody>
      </p:sp>
      <p:sp>
        <p:nvSpPr>
          <p:cNvPr id="202" name="【公众号：阿拉丁PPT】_14"/>
          <p:cNvSpPr>
            <a:spLocks noChangeArrowheads="1"/>
          </p:cNvSpPr>
          <p:nvPr/>
        </p:nvSpPr>
        <p:spPr bwMode="auto">
          <a:xfrm>
            <a:off x="1927144" y="6316227"/>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976816" y="6377782"/>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859182" y="5481368"/>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963594" y="5569925"/>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1127107" y="5569925"/>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1290620" y="5569925"/>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1454133" y="5569925"/>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1617646" y="5569925"/>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1783196" y="5569925"/>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1948748" y="5569925"/>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2115435" y="5569925"/>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aphicFrame>
        <p:nvGraphicFramePr>
          <p:cNvPr id="3" name="表格 2">
            <a:extLst>
              <a:ext uri="{FF2B5EF4-FFF2-40B4-BE49-F238E27FC236}">
                <a16:creationId xmlns:a16="http://schemas.microsoft.com/office/drawing/2014/main" id="{EB252C14-BE1D-4C47-A5AB-FADB9B839836}"/>
              </a:ext>
            </a:extLst>
          </p:cNvPr>
          <p:cNvGraphicFramePr>
            <a:graphicFrameLocks noGrp="1"/>
          </p:cNvGraphicFramePr>
          <p:nvPr>
            <p:extLst>
              <p:ext uri="{D42A27DB-BD31-4B8C-83A1-F6EECF244321}">
                <p14:modId xmlns:p14="http://schemas.microsoft.com/office/powerpoint/2010/main" val="1427047107"/>
              </p:ext>
            </p:extLst>
          </p:nvPr>
        </p:nvGraphicFramePr>
        <p:xfrm>
          <a:off x="838200" y="2081054"/>
          <a:ext cx="7664777" cy="2727960"/>
        </p:xfrm>
        <a:graphic>
          <a:graphicData uri="http://schemas.openxmlformats.org/drawingml/2006/table">
            <a:tbl>
              <a:tblPr>
                <a:tableStyleId>{2D5ABB26-0587-4C30-8999-92F81FD0307C}</a:tableStyleId>
              </a:tblPr>
              <a:tblGrid>
                <a:gridCol w="509833">
                  <a:extLst>
                    <a:ext uri="{9D8B030D-6E8A-4147-A177-3AD203B41FA5}">
                      <a16:colId xmlns:a16="http://schemas.microsoft.com/office/drawing/2014/main" val="1212301640"/>
                    </a:ext>
                  </a:extLst>
                </a:gridCol>
                <a:gridCol w="2158738">
                  <a:extLst>
                    <a:ext uri="{9D8B030D-6E8A-4147-A177-3AD203B41FA5}">
                      <a16:colId xmlns:a16="http://schemas.microsoft.com/office/drawing/2014/main" val="1892769346"/>
                    </a:ext>
                  </a:extLst>
                </a:gridCol>
                <a:gridCol w="1593130">
                  <a:extLst>
                    <a:ext uri="{9D8B030D-6E8A-4147-A177-3AD203B41FA5}">
                      <a16:colId xmlns:a16="http://schemas.microsoft.com/office/drawing/2014/main" val="739135972"/>
                    </a:ext>
                  </a:extLst>
                </a:gridCol>
                <a:gridCol w="3403076">
                  <a:extLst>
                    <a:ext uri="{9D8B030D-6E8A-4147-A177-3AD203B41FA5}">
                      <a16:colId xmlns:a16="http://schemas.microsoft.com/office/drawing/2014/main" val="2353052683"/>
                    </a:ext>
                  </a:extLst>
                </a:gridCol>
              </a:tblGrid>
              <a:tr h="0">
                <a:tc>
                  <a:txBody>
                    <a:bodyPr/>
                    <a:lstStyle/>
                    <a:p>
                      <a:r>
                        <a:rPr lang="zh-CN" altLang="en-US" sz="1300" dirty="0">
                          <a:effectLst/>
                        </a:rPr>
                        <a:t>序号</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地点名称</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走访日期</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调查内容</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7017837"/>
                  </a:ext>
                </a:extLst>
              </a:tr>
              <a:tr h="158126">
                <a:tc>
                  <a:txBody>
                    <a:bodyPr/>
                    <a:lstStyle/>
                    <a:p>
                      <a:r>
                        <a:rPr lang="en-US" altLang="zh-CN" sz="1300">
                          <a:effectLst/>
                        </a:rPr>
                        <a:t>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大连高新技术产业园区</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2022-12-27</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智慧城市建设现状和规划、智能制造和机器人技术等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83415"/>
                  </a:ext>
                </a:extLst>
              </a:tr>
              <a:tr h="0">
                <a:tc>
                  <a:txBody>
                    <a:bodyPr/>
                    <a:lstStyle/>
                    <a:p>
                      <a:r>
                        <a:rPr lang="en-US" altLang="zh-CN" sz="1300">
                          <a:effectLst/>
                        </a:rPr>
                        <a:t>2</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大连软件园</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a:t>
                      </a:r>
                      <a:r>
                        <a:rPr lang="zh-CN" altLang="en-US" sz="1300" dirty="0">
                          <a:effectLst/>
                        </a:rPr>
                        <a:t>年十月至今</a:t>
                      </a:r>
                      <a:endParaRPr lang="en-US" altLang="zh-CN" sz="1300" dirty="0">
                        <a:effectLst/>
                      </a:endParaRP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软件企业发展、智慧交通等、并参与实习工作</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4867387"/>
                  </a:ext>
                </a:extLst>
              </a:tr>
              <a:tr h="0">
                <a:tc>
                  <a:txBody>
                    <a:bodyPr/>
                    <a:lstStyle/>
                    <a:p>
                      <a:r>
                        <a:rPr lang="en-US" altLang="zh-CN" sz="1300">
                          <a:effectLst/>
                        </a:rPr>
                        <a:t>3</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金普新区智慧城市示范区（网上资料）</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智慧交通、智慧环保、智慧医疗、智慧教育等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3552042"/>
                  </a:ext>
                </a:extLst>
              </a:tr>
              <a:tr h="0">
                <a:tc>
                  <a:txBody>
                    <a:bodyPr/>
                    <a:lstStyle/>
                    <a:p>
                      <a:r>
                        <a:rPr lang="en-US" altLang="zh-CN" sz="1300">
                          <a:effectLst/>
                        </a:rPr>
                        <a:t>4</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大连星海广场以及滨海路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2023-03-13 </a:t>
                      </a:r>
                    </a:p>
                    <a:p>
                      <a:r>
                        <a:rPr lang="en-US" altLang="zh-CN" sz="1300" dirty="0">
                          <a:effectLst/>
                        </a:rPr>
                        <a:t>2023-05-01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智慧旅游</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56282393"/>
                  </a:ext>
                </a:extLst>
              </a:tr>
              <a:tr h="0">
                <a:tc>
                  <a:txBody>
                    <a:bodyPr/>
                    <a:lstStyle/>
                    <a:p>
                      <a:r>
                        <a:rPr lang="en-US" altLang="zh-CN" sz="1300">
                          <a:effectLst/>
                        </a:rPr>
                        <a:t>5</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大连东港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2023-01-09</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经济贸易、智慧物流、海关等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0408562"/>
                  </a:ext>
                </a:extLst>
              </a:tr>
            </a:tbl>
          </a:graphicData>
        </a:graphic>
      </p:graphicFrame>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29"/>
                                        </p:tgtEl>
                                        <p:attrNameLst>
                                          <p:attrName>style.visibility</p:attrName>
                                        </p:attrNameLst>
                                      </p:cBhvr>
                                      <p:to>
                                        <p:strVal val="visible"/>
                                      </p:to>
                                    </p:set>
                                    <p:animEffect transition="in" filter="fade">
                                      <p:cBhvr>
                                        <p:cTn id="12" dur="500"/>
                                        <p:tgtEl>
                                          <p:spTgt spid="229"/>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05"/>
                                        </p:tgtEl>
                                        <p:attrNameLst>
                                          <p:attrName>style.visibility</p:attrName>
                                        </p:attrNameLst>
                                      </p:cBhvr>
                                      <p:to>
                                        <p:strVal val="visible"/>
                                      </p:to>
                                    </p:set>
                                    <p:anim calcmode="lin" valueType="num">
                                      <p:cBhvr additive="base">
                                        <p:cTn id="16" dur="100" fill="hold"/>
                                        <p:tgtEl>
                                          <p:spTgt spid="205"/>
                                        </p:tgtEl>
                                        <p:attrNameLst>
                                          <p:attrName>ppt_x</p:attrName>
                                        </p:attrNameLst>
                                      </p:cBhvr>
                                      <p:tavLst>
                                        <p:tav tm="0">
                                          <p:val>
                                            <p:strVal val="0-#ppt_w/2"/>
                                          </p:val>
                                        </p:tav>
                                        <p:tav tm="100000">
                                          <p:val>
                                            <p:strVal val="#ppt_x"/>
                                          </p:val>
                                        </p:tav>
                                      </p:tavLst>
                                    </p:anim>
                                    <p:anim calcmode="lin" valueType="num">
                                      <p:cBhvr additive="base">
                                        <p:cTn id="17" dur="100" fill="hold"/>
                                        <p:tgtEl>
                                          <p:spTgt spid="205"/>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1000"/>
                                        <p:tgtEl>
                                          <p:spTgt spid="20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42"/>
                                        </p:tgtEl>
                                        <p:attrNameLst>
                                          <p:attrName>style.visibility</p:attrName>
                                        </p:attrNameLst>
                                      </p:cBhvr>
                                      <p:to>
                                        <p:strVal val="visible"/>
                                      </p:to>
                                    </p:set>
                                    <p:animEffect transition="in" filter="fade">
                                      <p:cBhvr>
                                        <p:cTn id="24" dur="100"/>
                                        <p:tgtEl>
                                          <p:spTgt spid="242"/>
                                        </p:tgtEl>
                                      </p:cBhvr>
                                    </p:animEffect>
                                  </p:childTnLst>
                                </p:cTn>
                              </p:par>
                            </p:childTnLst>
                          </p:cTn>
                        </p:par>
                        <p:par>
                          <p:cTn id="25" fill="hold">
                            <p:stCondLst>
                              <p:cond delay="2100"/>
                            </p:stCondLst>
                            <p:childTnLst>
                              <p:par>
                                <p:cTn id="26" presetID="10" presetClass="entr" presetSubtype="0" fill="hold" grpId="0" nodeType="afterEffect">
                                  <p:stCondLst>
                                    <p:cond delay="0"/>
                                  </p:stCondLst>
                                  <p:childTnLst>
                                    <p:set>
                                      <p:cBhvr>
                                        <p:cTn id="27" dur="1" fill="hold">
                                          <p:stCondLst>
                                            <p:cond delay="0"/>
                                          </p:stCondLst>
                                        </p:cTn>
                                        <p:tgtEl>
                                          <p:spTgt spid="243"/>
                                        </p:tgtEl>
                                        <p:attrNameLst>
                                          <p:attrName>style.visibility</p:attrName>
                                        </p:attrNameLst>
                                      </p:cBhvr>
                                      <p:to>
                                        <p:strVal val="visible"/>
                                      </p:to>
                                    </p:set>
                                    <p:animEffect transition="in" filter="fade">
                                      <p:cBhvr>
                                        <p:cTn id="28" dur="100"/>
                                        <p:tgtEl>
                                          <p:spTgt spid="243"/>
                                        </p:tgtEl>
                                      </p:cBhvr>
                                    </p:animEffect>
                                  </p:childTnLst>
                                </p:cTn>
                              </p:par>
                            </p:childTnLst>
                          </p:cTn>
                        </p:par>
                        <p:par>
                          <p:cTn id="29" fill="hold">
                            <p:stCondLst>
                              <p:cond delay="2200"/>
                            </p:stCondLst>
                            <p:childTnLst>
                              <p:par>
                                <p:cTn id="30" presetID="10" presetClass="entr" presetSubtype="0" fill="hold" grpId="0" nodeType="afterEffect">
                                  <p:stCondLst>
                                    <p:cond delay="0"/>
                                  </p:stCondLst>
                                  <p:childTnLst>
                                    <p:set>
                                      <p:cBhvr>
                                        <p:cTn id="31" dur="1" fill="hold">
                                          <p:stCondLst>
                                            <p:cond delay="0"/>
                                          </p:stCondLst>
                                        </p:cTn>
                                        <p:tgtEl>
                                          <p:spTgt spid="244"/>
                                        </p:tgtEl>
                                        <p:attrNameLst>
                                          <p:attrName>style.visibility</p:attrName>
                                        </p:attrNameLst>
                                      </p:cBhvr>
                                      <p:to>
                                        <p:strVal val="visible"/>
                                      </p:to>
                                    </p:set>
                                    <p:animEffect transition="in" filter="fade">
                                      <p:cBhvr>
                                        <p:cTn id="32" dur="100"/>
                                        <p:tgtEl>
                                          <p:spTgt spid="244"/>
                                        </p:tgtEl>
                                      </p:cBhvr>
                                    </p:animEffect>
                                  </p:childTnLst>
                                </p:cTn>
                              </p:par>
                            </p:childTnLst>
                          </p:cTn>
                        </p:par>
                        <p:par>
                          <p:cTn id="33" fill="hold">
                            <p:stCondLst>
                              <p:cond delay="2300"/>
                            </p:stCondLst>
                            <p:childTnLst>
                              <p:par>
                                <p:cTn id="34" presetID="10" presetClass="entr" presetSubtype="0" fill="hold" grpId="0" nodeType="after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fade">
                                      <p:cBhvr>
                                        <p:cTn id="36" dur="100"/>
                                        <p:tgtEl>
                                          <p:spTgt spid="245"/>
                                        </p:tgtEl>
                                      </p:cBhvr>
                                    </p:animEffect>
                                  </p:childTnLst>
                                </p:cTn>
                              </p:par>
                            </p:childTnLst>
                          </p:cTn>
                        </p:par>
                        <p:par>
                          <p:cTn id="37" fill="hold">
                            <p:stCondLst>
                              <p:cond delay="2400"/>
                            </p:stCondLst>
                            <p:childTnLst>
                              <p:par>
                                <p:cTn id="38" presetID="10" presetClass="entr" presetSubtype="0" fill="hold" grpId="0" nodeType="afterEffect">
                                  <p:stCondLst>
                                    <p:cond delay="0"/>
                                  </p:stCondLst>
                                  <p:childTnLst>
                                    <p:set>
                                      <p:cBhvr>
                                        <p:cTn id="39" dur="1" fill="hold">
                                          <p:stCondLst>
                                            <p:cond delay="0"/>
                                          </p:stCondLst>
                                        </p:cTn>
                                        <p:tgtEl>
                                          <p:spTgt spid="246"/>
                                        </p:tgtEl>
                                        <p:attrNameLst>
                                          <p:attrName>style.visibility</p:attrName>
                                        </p:attrNameLst>
                                      </p:cBhvr>
                                      <p:to>
                                        <p:strVal val="visible"/>
                                      </p:to>
                                    </p:set>
                                    <p:animEffect transition="in" filter="fade">
                                      <p:cBhvr>
                                        <p:cTn id="40" dur="100"/>
                                        <p:tgtEl>
                                          <p:spTgt spid="246"/>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247"/>
                                        </p:tgtEl>
                                        <p:attrNameLst>
                                          <p:attrName>style.visibility</p:attrName>
                                        </p:attrNameLst>
                                      </p:cBhvr>
                                      <p:to>
                                        <p:strVal val="visible"/>
                                      </p:to>
                                    </p:set>
                                    <p:animEffect transition="in" filter="fade">
                                      <p:cBhvr>
                                        <p:cTn id="44" dur="100"/>
                                        <p:tgtEl>
                                          <p:spTgt spid="247"/>
                                        </p:tgtEl>
                                      </p:cBhvr>
                                    </p:animEffect>
                                  </p:childTnLst>
                                </p:cTn>
                              </p:par>
                            </p:childTnLst>
                          </p:cTn>
                        </p:par>
                        <p:par>
                          <p:cTn id="45" fill="hold">
                            <p:stCondLst>
                              <p:cond delay="2600"/>
                            </p:stCondLst>
                            <p:childTnLst>
                              <p:par>
                                <p:cTn id="46" presetID="10" presetClass="entr" presetSubtype="0" fill="hold" grpId="0" nodeType="afterEffect">
                                  <p:stCondLst>
                                    <p:cond delay="0"/>
                                  </p:stCondLst>
                                  <p:childTnLst>
                                    <p:set>
                                      <p:cBhvr>
                                        <p:cTn id="47" dur="1" fill="hold">
                                          <p:stCondLst>
                                            <p:cond delay="0"/>
                                          </p:stCondLst>
                                        </p:cTn>
                                        <p:tgtEl>
                                          <p:spTgt spid="248"/>
                                        </p:tgtEl>
                                        <p:attrNameLst>
                                          <p:attrName>style.visibility</p:attrName>
                                        </p:attrNameLst>
                                      </p:cBhvr>
                                      <p:to>
                                        <p:strVal val="visible"/>
                                      </p:to>
                                    </p:set>
                                    <p:animEffect transition="in" filter="fade">
                                      <p:cBhvr>
                                        <p:cTn id="48" dur="100"/>
                                        <p:tgtEl>
                                          <p:spTgt spid="248"/>
                                        </p:tgtEl>
                                      </p:cBhvr>
                                    </p:animEffect>
                                  </p:childTnLst>
                                </p:cTn>
                              </p:par>
                            </p:childTnLst>
                          </p:cTn>
                        </p:par>
                        <p:par>
                          <p:cTn id="49" fill="hold">
                            <p:stCondLst>
                              <p:cond delay="2700"/>
                            </p:stCondLst>
                            <p:childTnLst>
                              <p:par>
                                <p:cTn id="50" presetID="10" presetClass="entr" presetSubtype="0" fill="hold" grpId="0" nodeType="afterEffect">
                                  <p:stCondLst>
                                    <p:cond delay="0"/>
                                  </p:stCondLst>
                                  <p:childTnLst>
                                    <p:set>
                                      <p:cBhvr>
                                        <p:cTn id="51" dur="1" fill="hold">
                                          <p:stCondLst>
                                            <p:cond delay="0"/>
                                          </p:stCondLst>
                                        </p:cTn>
                                        <p:tgtEl>
                                          <p:spTgt spid="262"/>
                                        </p:tgtEl>
                                        <p:attrNameLst>
                                          <p:attrName>style.visibility</p:attrName>
                                        </p:attrNameLst>
                                      </p:cBhvr>
                                      <p:to>
                                        <p:strVal val="visible"/>
                                      </p:to>
                                    </p:set>
                                    <p:animEffect transition="in" filter="fade">
                                      <p:cBhvr>
                                        <p:cTn id="52" dur="1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202" grpId="0"/>
      <p:bldP spid="205" grpId="0"/>
      <p:bldP spid="242" grpId="0" animBg="1"/>
      <p:bldP spid="243" grpId="0" animBg="1"/>
      <p:bldP spid="244" grpId="0" animBg="1"/>
      <p:bldP spid="245" grpId="0" animBg="1"/>
      <p:bldP spid="246" grpId="0" animBg="1"/>
      <p:bldP spid="247" grpId="0" animBg="1"/>
      <p:bldP spid="248" grpId="0" animBg="1"/>
      <p:bldP spid="26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亮点与不足之处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sp>
        <p:nvSpPr>
          <p:cNvPr id="26"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论文亮点</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5000">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14:bounceEnd="55000">
                                          <p:cBhvr additive="base">
                                            <p:cTn id="32"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3" dur="12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14:presetBounceEnd="55000">
                                      <p:stCondLst>
                                        <p:cond delay="400"/>
                                      </p:stCondLst>
                                      <p:childTnLst>
                                        <p:set>
                                          <p:cBhvr>
                                            <p:cTn id="35" dur="1" fill="hold">
                                              <p:stCondLst>
                                                <p:cond delay="0"/>
                                              </p:stCondLst>
                                            </p:cTn>
                                            <p:tgtEl>
                                              <p:spTgt spid="26"/>
                                            </p:tgtEl>
                                            <p:attrNameLst>
                                              <p:attrName>style.visibility</p:attrName>
                                            </p:attrNameLst>
                                          </p:cBhvr>
                                          <p:to>
                                            <p:strVal val="visible"/>
                                          </p:to>
                                        </p:set>
                                        <p:anim calcmode="lin" valueType="num" p14:bounceEnd="55000">
                                          <p:cBhvr additive="base">
                                            <p:cTn id="36" dur="1200" fill="hold"/>
                                            <p:tgtEl>
                                              <p:spTgt spid="26"/>
                                            </p:tgtEl>
                                            <p:attrNameLst>
                                              <p:attrName>ppt_x</p:attrName>
                                            </p:attrNameLst>
                                          </p:cBhvr>
                                          <p:tavLst>
                                            <p:tav tm="0">
                                              <p:val>
                                                <p:strVal val="1+#ppt_w/2"/>
                                              </p:val>
                                            </p:tav>
                                            <p:tav tm="100000">
                                              <p:val>
                                                <p:strVal val="#ppt_x"/>
                                              </p:val>
                                            </p:tav>
                                          </p:tavLst>
                                        </p:anim>
                                        <p:anim calcmode="lin" valueType="num" p14:bounceEnd="55000">
                                          <p:cBhvr additive="base">
                                            <p:cTn id="37" dur="12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2600"/>
                                </p:stCondLst>
                                <p:childTnLst>
                                  <p:par>
                                    <p:cTn id="39" presetID="26" presetClass="emph" presetSubtype="0" fill="hold" grpId="1" nodeType="afterEffect">
                                      <p:stCondLst>
                                        <p:cond delay="0"/>
                                      </p:stCondLst>
                                      <p:iterate type="lt">
                                        <p:tmPct val="10000"/>
                                      </p:iterate>
                                      <p:childTnLst>
                                        <p:animEffect transition="out" filter="fade">
                                          <p:cBhvr>
                                            <p:cTn id="40" dur="750" tmFilter="0, 0; .2, .5; .8, .5; 1, 0"/>
                                            <p:tgtEl>
                                              <p:spTgt spid="21"/>
                                            </p:tgtEl>
                                          </p:cBhvr>
                                        </p:animEffect>
                                        <p:animScale>
                                          <p:cBhvr>
                                            <p:cTn id="41"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5" grpId="0"/>
          <p:bldP spid="2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200" fill="hold"/>
                                            <p:tgtEl>
                                              <p:spTgt spid="24"/>
                                            </p:tgtEl>
                                            <p:attrNameLst>
                                              <p:attrName>ppt_x</p:attrName>
                                            </p:attrNameLst>
                                          </p:cBhvr>
                                          <p:tavLst>
                                            <p:tav tm="0">
                                              <p:val>
                                                <p:strVal val="1+#ppt_w/2"/>
                                              </p:val>
                                            </p:tav>
                                            <p:tav tm="100000">
                                              <p:val>
                                                <p:strVal val="#ppt_x"/>
                                              </p:val>
                                            </p:tav>
                                          </p:tavLst>
                                        </p:anim>
                                        <p:anim calcmode="lin" valueType="num">
                                          <p:cBhvr additive="base">
                                            <p:cTn id="34" dur="12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1200" fill="hold"/>
                                            <p:tgtEl>
                                              <p:spTgt spid="26"/>
                                            </p:tgtEl>
                                            <p:attrNameLst>
                                              <p:attrName>ppt_x</p:attrName>
                                            </p:attrNameLst>
                                          </p:cBhvr>
                                          <p:tavLst>
                                            <p:tav tm="0">
                                              <p:val>
                                                <p:strVal val="1+#ppt_w/2"/>
                                              </p:val>
                                            </p:tav>
                                            <p:tav tm="100000">
                                              <p:val>
                                                <p:strVal val="#ppt_x"/>
                                              </p:val>
                                            </p:tav>
                                          </p:tavLst>
                                        </p:anim>
                                        <p:anim calcmode="lin" valueType="num">
                                          <p:cBhvr additive="base">
                                            <p:cTn id="42" dur="12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1"/>
                                            </p:tgtEl>
                                          </p:cBhvr>
                                        </p:animEffect>
                                        <p:animScale>
                                          <p:cBhvr>
                                            <p:cTn id="46"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4" grpId="0"/>
          <p:bldP spid="25" grpId="0"/>
          <p:bldP spid="2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论文亮点</a:t>
            </a:r>
          </a:p>
        </p:txBody>
      </p:sp>
      <p:grpSp>
        <p:nvGrpSpPr>
          <p:cNvPr id="4" name="【公众号：阿拉丁PPT】_2"/>
          <p:cNvGrpSpPr/>
          <p:nvPr/>
        </p:nvGrpSpPr>
        <p:grpSpPr>
          <a:xfrm>
            <a:off x="4513294" y="4669216"/>
            <a:ext cx="1220445" cy="2188131"/>
            <a:chOff x="4513294" y="4669216"/>
            <a:chExt cx="1220445" cy="2188131"/>
          </a:xfrm>
        </p:grpSpPr>
        <p:sp>
          <p:nvSpPr>
            <p:cNvPr id="31" name="矩形 30"/>
            <p:cNvSpPr/>
            <p:nvPr/>
          </p:nvSpPr>
          <p:spPr>
            <a:xfrm rot="16200000">
              <a:off x="4817412" y="5941019"/>
              <a:ext cx="1587558"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513294" y="4669216"/>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 name="【公众号：阿拉丁PPT】_3"/>
          <p:cNvGrpSpPr/>
          <p:nvPr/>
        </p:nvGrpSpPr>
        <p:grpSpPr>
          <a:xfrm>
            <a:off x="4843050" y="2591085"/>
            <a:ext cx="1218564" cy="4266913"/>
            <a:chOff x="4843050" y="2591085"/>
            <a:chExt cx="1218564" cy="4266913"/>
          </a:xfrm>
        </p:grpSpPr>
        <p:sp>
          <p:nvSpPr>
            <p:cNvPr id="32" name="矩形 31"/>
            <p:cNvSpPr/>
            <p:nvPr/>
          </p:nvSpPr>
          <p:spPr>
            <a:xfrm rot="16200000">
              <a:off x="4138838" y="4935221"/>
              <a:ext cx="3600456"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p:nvPr/>
          </p:nvSpPr>
          <p:spPr>
            <a:xfrm>
              <a:off x="4843050" y="2591085"/>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公众号：阿拉丁PPT】_4"/>
          <p:cNvGrpSpPr/>
          <p:nvPr/>
        </p:nvGrpSpPr>
        <p:grpSpPr>
          <a:xfrm>
            <a:off x="6144391" y="1768739"/>
            <a:ext cx="1218564" cy="5088608"/>
            <a:chOff x="6144391" y="1768739"/>
            <a:chExt cx="1218564" cy="5088608"/>
          </a:xfrm>
        </p:grpSpPr>
        <p:sp>
          <p:nvSpPr>
            <p:cNvPr id="33" name="矩形 32"/>
            <p:cNvSpPr/>
            <p:nvPr/>
          </p:nvSpPr>
          <p:spPr>
            <a:xfrm rot="16200000">
              <a:off x="4026509" y="4494367"/>
              <a:ext cx="4480863"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48"/>
            <p:cNvSpPr/>
            <p:nvPr/>
          </p:nvSpPr>
          <p:spPr>
            <a:xfrm>
              <a:off x="6144391" y="1768739"/>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5" name="【公众号：阿拉丁PPT】_6"/>
          <p:cNvSpPr txBox="1"/>
          <p:nvPr/>
        </p:nvSpPr>
        <p:spPr>
          <a:xfrm>
            <a:off x="2183233" y="5057769"/>
            <a:ext cx="2203606"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在撰写论文期间，对有力证据进行网上调研，例如论文中的图表</a:t>
            </a:r>
            <a:r>
              <a:rPr lang="en-US" altLang="zh-CN" dirty="0"/>
              <a:t>4-3</a:t>
            </a:r>
          </a:p>
        </p:txBody>
      </p:sp>
      <p:sp>
        <p:nvSpPr>
          <p:cNvPr id="46" name="【公众号：阿拉丁PPT】_7"/>
          <p:cNvSpPr txBox="1"/>
          <p:nvPr/>
        </p:nvSpPr>
        <p:spPr>
          <a:xfrm>
            <a:off x="2022764" y="2979756"/>
            <a:ext cx="2545695" cy="492443"/>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r>
              <a:rPr lang="zh-CN" altLang="en-US" dirty="0"/>
              <a:t>将外文文献翻译后结合实例，梳理后放到自己的论文当中</a:t>
            </a:r>
            <a:endParaRPr lang="en-US" altLang="zh-CN" dirty="0"/>
          </a:p>
        </p:txBody>
      </p:sp>
      <p:sp>
        <p:nvSpPr>
          <p:cNvPr id="54" name="【公众号：阿拉丁PPT】_9"/>
          <p:cNvSpPr txBox="1"/>
          <p:nvPr/>
        </p:nvSpPr>
        <p:spPr>
          <a:xfrm>
            <a:off x="7625416" y="2007152"/>
            <a:ext cx="3080683" cy="738664"/>
          </a:xfrm>
          <a:prstGeom prst="rect">
            <a:avLst/>
          </a:prstGeom>
          <a:noFill/>
        </p:spPr>
        <p:txBody>
          <a:bodyPr wrap="square" lIns="0" tIns="0" rIns="0" bIns="0" rtlCol="0">
            <a:spAutoFit/>
          </a:bodyPr>
          <a:lstStyle>
            <a:defPPr>
              <a:defRPr lang="zh-CN"/>
            </a:defPPr>
            <a:lvl1pPr>
              <a:defRPr sz="1600">
                <a:solidFill>
                  <a:schemeClr val="bg2">
                    <a:lumMod val="25000"/>
                  </a:schemeClr>
                </a:solidFill>
                <a:latin typeface="微软雅黑 Light" panose="020B0502040204020203" pitchFamily="34" charset="-122"/>
                <a:ea typeface="微软雅黑 Light" panose="020B0502040204020203" pitchFamily="34" charset="-122"/>
              </a:defRPr>
            </a:lvl1pPr>
          </a:lstStyle>
          <a:p>
            <a:r>
              <a:rPr lang="zh-CN" altLang="en-US" dirty="0"/>
              <a:t>在研究期间，对大连市实地考察多次，在修改阶段，也对具体地点进行了核查</a:t>
            </a:r>
            <a:endParaRPr lang="en-US" altLang="zh-CN" dirty="0"/>
          </a:p>
        </p:txBody>
      </p:sp>
      <p:sp>
        <p:nvSpPr>
          <p:cNvPr id="55" name="【公众号：阿拉丁PPT】_10"/>
          <p:cNvSpPr txBox="1"/>
          <p:nvPr/>
        </p:nvSpPr>
        <p:spPr>
          <a:xfrm>
            <a:off x="2721800" y="2468030"/>
            <a:ext cx="1846659" cy="369332"/>
          </a:xfrm>
          <a:prstGeom prst="rect">
            <a:avLst/>
          </a:prstGeom>
          <a:noFill/>
        </p:spPr>
        <p:txBody>
          <a:bodyPr wrap="none" lIns="0" tIns="0" rIns="0" bIns="0" rtlCol="0">
            <a:spAutoFit/>
          </a:bodyPr>
          <a:lstStyle/>
          <a:p>
            <a:pPr algn="ctr"/>
            <a:r>
              <a:rPr lang="zh-CN" altLang="en-US" sz="2400" b="1" dirty="0">
                <a:solidFill>
                  <a:schemeClr val="accent2"/>
                </a:solidFill>
                <a:latin typeface="微软雅黑" pitchFamily="34" charset="-122"/>
                <a:ea typeface="微软雅黑" pitchFamily="34" charset="-122"/>
              </a:rPr>
              <a:t>参考外文文献</a:t>
            </a:r>
          </a:p>
        </p:txBody>
      </p:sp>
      <p:sp>
        <p:nvSpPr>
          <p:cNvPr id="56" name="【公众号：阿拉丁PPT】_11"/>
          <p:cNvSpPr txBox="1"/>
          <p:nvPr/>
        </p:nvSpPr>
        <p:spPr>
          <a:xfrm>
            <a:off x="7625417" y="1495426"/>
            <a:ext cx="1231106"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实地考察</a:t>
            </a:r>
          </a:p>
        </p:txBody>
      </p:sp>
      <p:sp>
        <p:nvSpPr>
          <p:cNvPr id="57" name="【公众号：阿拉丁PPT】_12"/>
          <p:cNvSpPr txBox="1"/>
          <p:nvPr/>
        </p:nvSpPr>
        <p:spPr>
          <a:xfrm>
            <a:off x="2931148" y="4605004"/>
            <a:ext cx="1231106" cy="369332"/>
          </a:xfrm>
          <a:prstGeom prst="rect">
            <a:avLst/>
          </a:prstGeom>
          <a:noFill/>
        </p:spPr>
        <p:txBody>
          <a:bodyPr wrap="none" lIns="0" tIns="0" rIns="0" bIns="0" rtlCol="0">
            <a:spAutoFit/>
          </a:bodyPr>
          <a:lstStyle/>
          <a:p>
            <a:pPr algn="r"/>
            <a:r>
              <a:rPr lang="zh-CN" altLang="en-US" sz="2400" b="1" dirty="0">
                <a:solidFill>
                  <a:schemeClr val="accent1"/>
                </a:solidFill>
                <a:latin typeface="微软雅黑" pitchFamily="34" charset="-122"/>
                <a:ea typeface="微软雅黑" pitchFamily="34" charset="-122"/>
              </a:rPr>
              <a:t>网上调研</a:t>
            </a:r>
          </a:p>
        </p:txBody>
      </p:sp>
      <p:sp>
        <p:nvSpPr>
          <p:cNvPr id="59" name="【公众号：阿拉丁PPT】_14"/>
          <p:cNvSpPr/>
          <p:nvPr/>
        </p:nvSpPr>
        <p:spPr>
          <a:xfrm>
            <a:off x="5170925" y="2837362"/>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01</a:t>
            </a:r>
            <a:endParaRPr lang="zh-CN" altLang="en-US" sz="3200" dirty="0">
              <a:solidFill>
                <a:schemeClr val="accent2"/>
              </a:solidFill>
              <a:latin typeface="Agency FB" panose="020B0503020202020204" pitchFamily="34" charset="0"/>
            </a:endParaRPr>
          </a:p>
        </p:txBody>
      </p:sp>
      <p:sp>
        <p:nvSpPr>
          <p:cNvPr id="60" name="【公众号：阿拉丁PPT】_15"/>
          <p:cNvSpPr/>
          <p:nvPr/>
        </p:nvSpPr>
        <p:spPr>
          <a:xfrm>
            <a:off x="6483376" y="2014851"/>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1" name="【公众号：阿拉丁PPT】_16"/>
          <p:cNvSpPr/>
          <p:nvPr/>
        </p:nvSpPr>
        <p:spPr>
          <a:xfrm>
            <a:off x="4843050" y="4915657"/>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Tree>
    <p:extLst>
      <p:ext uri="{BB962C8B-B14F-4D97-AF65-F5344CB8AC3E}">
        <p14:creationId xmlns:p14="http://schemas.microsoft.com/office/powerpoint/2010/main" val="11852307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4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950"/>
                            </p:stCondLst>
                            <p:childTnLst>
                              <p:par>
                                <p:cTn id="18" presetID="47" presetClass="entr" presetSubtype="0" fill="hold" grpId="0" nodeType="after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1000"/>
                                        <p:tgtEl>
                                          <p:spTgt spid="59"/>
                                        </p:tgtEl>
                                      </p:cBhvr>
                                    </p:animEffect>
                                    <p:anim calcmode="lin" valueType="num">
                                      <p:cBhvr>
                                        <p:cTn id="21" dur="1000" fill="hold"/>
                                        <p:tgtEl>
                                          <p:spTgt spid="59"/>
                                        </p:tgtEl>
                                        <p:attrNameLst>
                                          <p:attrName>ppt_x</p:attrName>
                                        </p:attrNameLst>
                                      </p:cBhvr>
                                      <p:tavLst>
                                        <p:tav tm="0">
                                          <p:val>
                                            <p:strVal val="#ppt_x"/>
                                          </p:val>
                                        </p:tav>
                                        <p:tav tm="100000">
                                          <p:val>
                                            <p:strVal val="#ppt_x"/>
                                          </p:val>
                                        </p:tav>
                                      </p:tavLst>
                                    </p:anim>
                                    <p:anim calcmode="lin" valueType="num">
                                      <p:cBhvr>
                                        <p:cTn id="22" dur="1000" fill="hold"/>
                                        <p:tgtEl>
                                          <p:spTgt spid="5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1000"/>
                                        <p:tgtEl>
                                          <p:spTgt spid="61"/>
                                        </p:tgtEl>
                                      </p:cBhvr>
                                    </p:animEffect>
                                    <p:anim calcmode="lin" valueType="num">
                                      <p:cBhvr>
                                        <p:cTn id="31" dur="1000" fill="hold"/>
                                        <p:tgtEl>
                                          <p:spTgt spid="61"/>
                                        </p:tgtEl>
                                        <p:attrNameLst>
                                          <p:attrName>ppt_x</p:attrName>
                                        </p:attrNameLst>
                                      </p:cBhvr>
                                      <p:tavLst>
                                        <p:tav tm="0">
                                          <p:val>
                                            <p:strVal val="#ppt_x"/>
                                          </p:val>
                                        </p:tav>
                                        <p:tav tm="100000">
                                          <p:val>
                                            <p:strVal val="#ppt_x"/>
                                          </p:val>
                                        </p:tav>
                                      </p:tavLst>
                                    </p:anim>
                                    <p:anim calcmode="lin" valueType="num">
                                      <p:cBhvr>
                                        <p:cTn id="32" dur="1000" fill="hold"/>
                                        <p:tgtEl>
                                          <p:spTgt spid="61"/>
                                        </p:tgtEl>
                                        <p:attrNameLst>
                                          <p:attrName>ppt_y</p:attrName>
                                        </p:attrNameLst>
                                      </p:cBhvr>
                                      <p:tavLst>
                                        <p:tav tm="0">
                                          <p:val>
                                            <p:strVal val="#ppt_y-.1"/>
                                          </p:val>
                                        </p:tav>
                                        <p:tav tm="100000">
                                          <p:val>
                                            <p:strVal val="#ppt_y"/>
                                          </p:val>
                                        </p:tav>
                                      </p:tavLst>
                                    </p:anim>
                                  </p:childTnLst>
                                </p:cTn>
                              </p:par>
                            </p:childTnLst>
                          </p:cTn>
                        </p:par>
                        <p:par>
                          <p:cTn id="33" fill="hold">
                            <p:stCondLst>
                              <p:cond delay="1950"/>
                            </p:stCondLst>
                            <p:childTnLst>
                              <p:par>
                                <p:cTn id="34" presetID="10" presetClass="entr" presetSubtype="0" fill="hold" grpId="0" nodeType="after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grpId="0" nodeType="withEffect">
                                  <p:stCondLst>
                                    <p:cond delay="30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par>
                                <p:cTn id="43" presetID="10" presetClass="entr" presetSubtype="0" fill="hold" grpId="0" nodeType="withEffect">
                                  <p:stCondLst>
                                    <p:cond delay="30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par>
                                <p:cTn id="46" presetID="10" presetClass="entr" presetSubtype="0" fill="hold" grpId="0" nodeType="withEffect">
                                  <p:stCondLst>
                                    <p:cond delay="900"/>
                                  </p:stCondLst>
                                  <p:childTnLst>
                                    <p:set>
                                      <p:cBhvr>
                                        <p:cTn id="47" dur="1" fill="hold">
                                          <p:stCondLst>
                                            <p:cond delay="0"/>
                                          </p:stCondLst>
                                        </p:cTn>
                                        <p:tgtEl>
                                          <p:spTgt spid="57"/>
                                        </p:tgtEl>
                                        <p:attrNameLst>
                                          <p:attrName>style.visibility</p:attrName>
                                        </p:attrNameLst>
                                      </p:cBhvr>
                                      <p:to>
                                        <p:strVal val="visible"/>
                                      </p:to>
                                    </p:set>
                                    <p:animEffect transition="in" filter="fade">
                                      <p:cBhvr>
                                        <p:cTn id="48" dur="500"/>
                                        <p:tgtEl>
                                          <p:spTgt spid="57"/>
                                        </p:tgtEl>
                                      </p:cBhvr>
                                    </p:animEffect>
                                  </p:childTnLst>
                                </p:cTn>
                              </p:par>
                              <p:par>
                                <p:cTn id="49" presetID="10" presetClass="entr" presetSubtype="0" fill="hold" grpId="0" nodeType="withEffect">
                                  <p:stCondLst>
                                    <p:cond delay="9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54" grpId="0"/>
      <p:bldP spid="55" grpId="0"/>
      <p:bldP spid="56" grpId="0"/>
      <p:bldP spid="57" grpId="0"/>
      <p:bldP spid="59" grpId="0"/>
      <p:bldP spid="60" grpId="0"/>
      <p:bldP spid="6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缺乏有力数据再现</a:t>
            </a:r>
          </a:p>
        </p:txBody>
      </p:sp>
      <p:sp>
        <p:nvSpPr>
          <p:cNvPr id="29" name="【公众号：阿拉丁PPT】_15"/>
          <p:cNvSpPr txBox="1"/>
          <p:nvPr/>
        </p:nvSpPr>
        <p:spPr>
          <a:xfrm>
            <a:off x="898901" y="4489375"/>
            <a:ext cx="276998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参考文献只写一部分</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childTnLst>
                          </p:cTn>
                        </p:par>
                        <p:par>
                          <p:cTn id="52" fill="hold">
                            <p:stCondLst>
                              <p:cond delay="2900"/>
                            </p:stCondLst>
                            <p:childTnLst>
                              <p:par>
                                <p:cTn id="53" presetID="25"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5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5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58" dur="1500" fill="hold"/>
                                        <p:tgtEl>
                                          <p:spTgt spid="31"/>
                                        </p:tgtEl>
                                        <p:attrNameLst>
                                          <p:attrName>ppt_h</p:attrName>
                                        </p:attrNameLst>
                                      </p:cBhvr>
                                      <p:tavLst>
                                        <p:tav tm="0">
                                          <p:val>
                                            <p:strVal val="#ppt_h"/>
                                          </p:val>
                                        </p:tav>
                                        <p:tav tm="100000">
                                          <p:val>
                                            <p:strVal val="#ppt_h"/>
                                          </p:val>
                                        </p:tav>
                                      </p:tavLst>
                                    </p:anim>
                                    <p:anim calcmode="lin" valueType="num">
                                      <p:cBhvr>
                                        <p:cTn id="5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6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6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62" dur="1500" decel="50000">
                                          <p:stCondLst>
                                            <p:cond delay="0"/>
                                          </p:stCondLst>
                                        </p:cTn>
                                        <p:tgtEl>
                                          <p:spTgt spid="31"/>
                                        </p:tgtEl>
                                      </p:cBhvr>
                                    </p:animEffect>
                                  </p:childTnLst>
                                </p:cTn>
                              </p:par>
                              <p:par>
                                <p:cTn id="63" presetID="25" presetClass="entr" presetSubtype="0" fill="hold" grpId="0" nodeType="withEffect">
                                  <p:stCondLst>
                                    <p:cond delay="200"/>
                                  </p:stCondLst>
                                  <p:childTnLst>
                                    <p:set>
                                      <p:cBhvr>
                                        <p:cTn id="64" dur="1" fill="hold">
                                          <p:stCondLst>
                                            <p:cond delay="0"/>
                                          </p:stCondLst>
                                        </p:cTn>
                                        <p:tgtEl>
                                          <p:spTgt spid="43"/>
                                        </p:tgtEl>
                                        <p:attrNameLst>
                                          <p:attrName>style.visibility</p:attrName>
                                        </p:attrNameLst>
                                      </p:cBhvr>
                                      <p:to>
                                        <p:strVal val="visible"/>
                                      </p:to>
                                    </p:set>
                                    <p:anim calcmode="lin" valueType="num">
                                      <p:cBhvr>
                                        <p:cTn id="6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68" dur="1500" fill="hold"/>
                                        <p:tgtEl>
                                          <p:spTgt spid="43"/>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43"/>
                                        </p:tgtEl>
                                      </p:cBhvr>
                                    </p:animEffect>
                                  </p:childTnLst>
                                </p:cTn>
                              </p:par>
                              <p:par>
                                <p:cTn id="73" presetID="25" presetClass="entr" presetSubtype="0" fill="hold" grpId="0" nodeType="withEffect">
                                  <p:stCondLst>
                                    <p:cond delay="800"/>
                                  </p:stCondLst>
                                  <p:childTnLst>
                                    <p:set>
                                      <p:cBhvr>
                                        <p:cTn id="74" dur="1" fill="hold">
                                          <p:stCondLst>
                                            <p:cond delay="0"/>
                                          </p:stCondLst>
                                        </p:cTn>
                                        <p:tgtEl>
                                          <p:spTgt spid="45"/>
                                        </p:tgtEl>
                                        <p:attrNameLst>
                                          <p:attrName>style.visibility</p:attrName>
                                        </p:attrNameLst>
                                      </p:cBhvr>
                                      <p:to>
                                        <p:strVal val="visible"/>
                                      </p:to>
                                    </p:set>
                                    <p:anim calcmode="lin" valueType="num">
                                      <p:cBhvr>
                                        <p:cTn id="7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78" dur="1500" fill="hold"/>
                                        <p:tgtEl>
                                          <p:spTgt spid="45"/>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5"/>
                                        </p:tgtEl>
                                      </p:cBhvr>
                                    </p:animEffect>
                                  </p:childTnLst>
                                </p:cTn>
                              </p:par>
                            </p:childTnLst>
                          </p:cTn>
                        </p:par>
                        <p:par>
                          <p:cTn id="83" fill="hold">
                            <p:stCondLst>
                              <p:cond delay="5200"/>
                            </p:stCondLst>
                            <p:childTnLst>
                              <p:par>
                                <p:cTn id="84" presetID="10" presetClass="entr" presetSubtype="0"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500"/>
                                        <p:tgtEl>
                                          <p:spTgt spid="2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fade">
                                      <p:cBhvr>
                                        <p:cTn id="9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43" grpId="0"/>
      <p:bldP spid="45" grpId="0"/>
      <p:bldP spid="32" grpId="0"/>
      <p:bldP spid="35" grpId="0"/>
      <p:bldP spid="44" grpId="0"/>
      <p:bldP spid="28" grpId="0"/>
      <p:bldP spid="29"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161125"/>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spd="slow" p14:dur="200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6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9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1+#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20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1000" fill="hold"/>
                                        <p:tgtEl>
                                          <p:spTgt spid="2"/>
                                        </p:tgtEl>
                                        <p:attrNameLst>
                                          <p:attrName>ppt_x</p:attrName>
                                        </p:attrNameLst>
                                      </p:cBhvr>
                                      <p:tavLst>
                                        <p:tav tm="0">
                                          <p:val>
                                            <p:strVal val="1+#ppt_w/2"/>
                                          </p:val>
                                        </p:tav>
                                        <p:tav tm="100000">
                                          <p:val>
                                            <p:strVal val="#ppt_x"/>
                                          </p:val>
                                        </p:tav>
                                      </p:tavLst>
                                    </p:anim>
                                    <p:anim calcmode="lin" valueType="num">
                                      <p:cBhvr additive="base">
                                        <p:cTn id="20" dur="1000" fill="hold"/>
                                        <p:tgtEl>
                                          <p:spTgt spid="2"/>
                                        </p:tgtEl>
                                        <p:attrNameLst>
                                          <p:attrName>ppt_y</p:attrName>
                                        </p:attrNameLst>
                                      </p:cBhvr>
                                      <p:tavLst>
                                        <p:tav tm="0">
                                          <p:val>
                                            <p:strVal val="#ppt_y"/>
                                          </p:val>
                                        </p:tav>
                                        <p:tav tm="100000">
                                          <p:val>
                                            <p:strVal val="#ppt_y"/>
                                          </p:val>
                                        </p:tav>
                                      </p:tavLst>
                                    </p:anim>
                                  </p:childTnLst>
                                </p:cTn>
                              </p:par>
                            </p:childTnLst>
                          </p:cTn>
                        </p:par>
                        <p:par>
                          <p:cTn id="21" fill="hold">
                            <p:stCondLst>
                              <p:cond delay="22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1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grpId="0" nodeType="withEffect">
                                  <p:stCondLst>
                                    <p:cond delay="20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2" presetClass="entr" presetSubtype="2" fill="hold" grpId="0" nodeType="withEffect">
                                  <p:stCondLst>
                                    <p:cond delay="20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1000" fill="hold"/>
                                        <p:tgtEl>
                                          <p:spTgt spid="6"/>
                                        </p:tgtEl>
                                        <p:attrNameLst>
                                          <p:attrName>ppt_x</p:attrName>
                                        </p:attrNameLst>
                                      </p:cBhvr>
                                      <p:tavLst>
                                        <p:tav tm="0">
                                          <p:val>
                                            <p:strVal val="1+#ppt_w/2"/>
                                          </p:val>
                                        </p:tav>
                                        <p:tav tm="100000">
                                          <p:val>
                                            <p:strVal val="#ppt_x"/>
                                          </p:val>
                                        </p:tav>
                                      </p:tavLst>
                                    </p:anim>
                                    <p:anim calcmode="lin" valueType="num">
                                      <p:cBhvr additive="base">
                                        <p:cTn id="34" dur="100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30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animBg="1"/>
      <p:bldP spid="20" grpId="0" animBg="1"/>
      <p:bldP spid="23" grpId="0" animBg="1"/>
      <p:bldP spid="24" grpId="0" animBg="1"/>
      <p:bldP spid="2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在论文的研究结果中，指出地理信息科学在智慧城市中的作用是不可忽视的，但是研究存在一定的局限性，例如在利用地理信息建造城市后，一些城市功能的维护可能也要再次用到地理信息技术</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座位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3">
            <a:duotone>
              <a:schemeClr val="accent6">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1000"/>
                                  </p:stCondLst>
                                  <p:childTnLst>
                                    <p:set>
                                      <p:cBhvr>
                                        <p:cTn id="27" dur="1" fill="hold">
                                          <p:stCondLst>
                                            <p:cond delay="0"/>
                                          </p:stCondLst>
                                        </p:cTn>
                                        <p:tgtEl>
                                          <p:spTgt spid="31"/>
                                        </p:tgtEl>
                                        <p:attrNameLst>
                                          <p:attrName>style.visibility</p:attrName>
                                        </p:attrNameLst>
                                      </p:cBhvr>
                                      <p:to>
                                        <p:strVal val="visible"/>
                                      </p:to>
                                    </p:set>
                                    <p:anim calcmode="lin" valueType="num">
                                      <p:cBhvr>
                                        <p:cTn id="28" dur="500" fill="hold"/>
                                        <p:tgtEl>
                                          <p:spTgt spid="31"/>
                                        </p:tgtEl>
                                        <p:attrNameLst>
                                          <p:attrName>ppt_w</p:attrName>
                                        </p:attrNameLst>
                                      </p:cBhvr>
                                      <p:tavLst>
                                        <p:tav tm="0">
                                          <p:val>
                                            <p:fltVal val="0"/>
                                          </p:val>
                                        </p:tav>
                                        <p:tav tm="100000">
                                          <p:val>
                                            <p:strVal val="#ppt_w"/>
                                          </p:val>
                                        </p:tav>
                                      </p:tavLst>
                                    </p:anim>
                                    <p:anim calcmode="lin" valueType="num">
                                      <p:cBhvr>
                                        <p:cTn id="29" dur="500" fill="hold"/>
                                        <p:tgtEl>
                                          <p:spTgt spid="31"/>
                                        </p:tgtEl>
                                        <p:attrNameLst>
                                          <p:attrName>ppt_h</p:attrName>
                                        </p:attrNameLst>
                                      </p:cBhvr>
                                      <p:tavLst>
                                        <p:tav tm="0">
                                          <p:val>
                                            <p:fltVal val="0"/>
                                          </p:val>
                                        </p:tav>
                                        <p:tav tm="100000">
                                          <p:val>
                                            <p:strVal val="#ppt_h"/>
                                          </p:val>
                                        </p:tav>
                                      </p:tavLst>
                                    </p:anim>
                                    <p:animEffect transition="in" filter="fade">
                                      <p:cBhvr>
                                        <p:cTn id="30" dur="500"/>
                                        <p:tgtEl>
                                          <p:spTgt spid="31"/>
                                        </p:tgtEl>
                                      </p:cBhvr>
                                    </p:animEffect>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6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anim calcmode="lin" valueType="num">
                                      <p:cBhvr>
                                        <p:cTn id="38" dur="500" fill="hold"/>
                                        <p:tgtEl>
                                          <p:spTgt spid="25"/>
                                        </p:tgtEl>
                                        <p:attrNameLst>
                                          <p:attrName>ppt_x</p:attrName>
                                        </p:attrNameLst>
                                      </p:cBhvr>
                                      <p:tavLst>
                                        <p:tav tm="0">
                                          <p:val>
                                            <p:fltVal val="0.5"/>
                                          </p:val>
                                        </p:tav>
                                        <p:tav tm="100000">
                                          <p:val>
                                            <p:strVal val="#ppt_x"/>
                                          </p:val>
                                        </p:tav>
                                      </p:tavLst>
                                    </p:anim>
                                    <p:anim calcmode="lin" valueType="num">
                                      <p:cBhvr>
                                        <p:cTn id="39" dur="500" fill="hold"/>
                                        <p:tgtEl>
                                          <p:spTgt spid="25"/>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fltVal val="0.5"/>
                                          </p:val>
                                        </p:tav>
                                        <p:tav tm="100000">
                                          <p:val>
                                            <p:strVal val="#ppt_x"/>
                                          </p:val>
                                        </p:tav>
                                      </p:tavLst>
                                    </p:anim>
                                    <p:anim calcmode="lin" valueType="num">
                                      <p:cBhvr>
                                        <p:cTn id="46" dur="500" fill="hold"/>
                                        <p:tgtEl>
                                          <p:spTgt spid="2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8" grpId="0"/>
      <p:bldP spid="30" grpId="0"/>
      <p:bldP spid="31" grpId="0"/>
      <p:bldP spid="25"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pan di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childTnLst>
                          </p:cTn>
                        </p:par>
                        <p:par>
                          <p:cTn id="19" fill="hold">
                            <p:stCondLst>
                              <p:cond delay="21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75"/>
                                        </p:tgtEl>
                                        <p:attrNameLst>
                                          <p:attrName>ppt_y</p:attrName>
                                        </p:attrNameLst>
                                      </p:cBhvr>
                                      <p:tavLst>
                                        <p:tav tm="0">
                                          <p:val>
                                            <p:strVal val="#ppt_y"/>
                                          </p:val>
                                        </p:tav>
                                        <p:tav tm="100000">
                                          <p:val>
                                            <p:strVal val="#ppt_y"/>
                                          </p:val>
                                        </p:tav>
                                      </p:tavLst>
                                    </p:anim>
                                    <p:anim calcmode="lin" valueType="num">
                                      <p:cBhvr>
                                        <p:cTn id="24"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75"/>
                                        </p:tgtEl>
                                      </p:cBhvr>
                                    </p:animEffect>
                                  </p:childTnLst>
                                </p:cTn>
                              </p:par>
                            </p:childTnLst>
                          </p:cTn>
                        </p:par>
                        <p:par>
                          <p:cTn id="27" fill="hold">
                            <p:stCondLst>
                              <p:cond delay="295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76"/>
                                        </p:tgtEl>
                                        <p:attrNameLst>
                                          <p:attrName>style.visibility</p:attrName>
                                        </p:attrNameLst>
                                      </p:cBhvr>
                                      <p:to>
                                        <p:strVal val="visible"/>
                                      </p:to>
                                    </p:set>
                                    <p:anim calcmode="lin" valueType="num">
                                      <p:cBhvr>
                                        <p:cTn id="30"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76"/>
                                        </p:tgtEl>
                                        <p:attrNameLst>
                                          <p:attrName>ppt_y</p:attrName>
                                        </p:attrNameLst>
                                      </p:cBhvr>
                                      <p:tavLst>
                                        <p:tav tm="0">
                                          <p:val>
                                            <p:strVal val="#ppt_y"/>
                                          </p:val>
                                        </p:tav>
                                        <p:tav tm="100000">
                                          <p:val>
                                            <p:strVal val="#ppt_y"/>
                                          </p:val>
                                        </p:tav>
                                      </p:tavLst>
                                    </p:anim>
                                    <p:anim calcmode="lin" valueType="num">
                                      <p:cBhvr>
                                        <p:cTn id="32"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76"/>
                                        </p:tgtEl>
                                      </p:cBhvr>
                                    </p:animEffect>
                                  </p:childTnLst>
                                </p:cTn>
                              </p:par>
                            </p:childTnLst>
                          </p:cTn>
                        </p:par>
                        <p:par>
                          <p:cTn id="35" fill="hold">
                            <p:stCondLst>
                              <p:cond delay="3600"/>
                            </p:stCondLst>
                            <p:childTnLst>
                              <p:par>
                                <p:cTn id="36" presetID="16" presetClass="entr" presetSubtype="21"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barn(inVertical)">
                                      <p:cBhvr>
                                        <p:cTn id="38"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14:bounceEnd="55000">
                                          <p:cBhvr additive="base">
                                            <p:cTn id="28"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14:bounceEnd="55000">
                                          <p:cBhvr additive="base">
                                            <p:cTn id="33"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14:bounceEnd="55000">
                                          <p:cBhvr additive="base">
                                            <p:cTn id="37"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14:bounceEnd="55000">
                                          <p:cBhvr additive="base">
                                            <p:cTn id="41"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58"/>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3"/>
                                            </p:tgtEl>
                                          </p:cBhvr>
                                        </p:animEffect>
                                        <p:animScale>
                                          <p:cBhvr>
                                            <p:cTn id="46"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cBhvr additive="base">
                                            <p:cTn id="28" dur="1200" fill="hold"/>
                                            <p:tgtEl>
                                              <p:spTgt spid="3"/>
                                            </p:tgtEl>
                                            <p:attrNameLst>
                                              <p:attrName>ppt_x</p:attrName>
                                            </p:attrNameLst>
                                          </p:cBhvr>
                                          <p:tavLst>
                                            <p:tav tm="0">
                                              <p:val>
                                                <p:strVal val="1+#ppt_w/2"/>
                                              </p:val>
                                            </p:tav>
                                            <p:tav tm="100000">
                                              <p:val>
                                                <p:strVal val="#ppt_x"/>
                                              </p:val>
                                            </p:tav>
                                          </p:tavLst>
                                        </p:anim>
                                        <p:anim calcmode="lin" valueType="num">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1200" fill="hold"/>
                                            <p:tgtEl>
                                              <p:spTgt spid="56"/>
                                            </p:tgtEl>
                                            <p:attrNameLst>
                                              <p:attrName>ppt_x</p:attrName>
                                            </p:attrNameLst>
                                          </p:cBhvr>
                                          <p:tavLst>
                                            <p:tav tm="0">
                                              <p:val>
                                                <p:strVal val="1+#ppt_w/2"/>
                                              </p:val>
                                            </p:tav>
                                            <p:tav tm="100000">
                                              <p:val>
                                                <p:strVal val="#ppt_x"/>
                                              </p:val>
                                            </p:tav>
                                          </p:tavLst>
                                        </p:anim>
                                        <p:anim calcmode="lin" valueType="num">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cBhvr additive="base">
                                            <p:cTn id="37" dur="1200" fill="hold"/>
                                            <p:tgtEl>
                                              <p:spTgt spid="57"/>
                                            </p:tgtEl>
                                            <p:attrNameLst>
                                              <p:attrName>ppt_x</p:attrName>
                                            </p:attrNameLst>
                                          </p:cBhvr>
                                          <p:tavLst>
                                            <p:tav tm="0">
                                              <p:val>
                                                <p:strVal val="1+#ppt_w/2"/>
                                              </p:val>
                                            </p:tav>
                                            <p:tav tm="100000">
                                              <p:val>
                                                <p:strVal val="#ppt_x"/>
                                              </p:val>
                                            </p:tav>
                                          </p:tavLst>
                                        </p:anim>
                                        <p:anim calcmode="lin" valueType="num">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cBhvr additive="base">
                                            <p:cTn id="41" dur="1200" fill="hold"/>
                                            <p:tgtEl>
                                              <p:spTgt spid="58"/>
                                            </p:tgtEl>
                                            <p:attrNameLst>
                                              <p:attrName>ppt_x</p:attrName>
                                            </p:attrNameLst>
                                          </p:cBhvr>
                                          <p:tavLst>
                                            <p:tav tm="0">
                                              <p:val>
                                                <p:strVal val="1+#ppt_w/2"/>
                                              </p:val>
                                            </p:tav>
                                            <p:tav tm="100000">
                                              <p:val>
                                                <p:strVal val="#ppt_x"/>
                                              </p:val>
                                            </p:tav>
                                          </p:tavLst>
                                        </p:anim>
                                        <p:anim calcmode="lin" valueType="num">
                                          <p:cBhvr additive="base">
                                            <p:cTn id="42" dur="1200" fill="hold"/>
                                            <p:tgtEl>
                                              <p:spTgt spid="58"/>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600"/>
                                      </p:stCondLst>
                                      <p:childTnLst>
                                        <p:set>
                                          <p:cBhvr>
                                            <p:cTn id="44" dur="1" fill="hold">
                                              <p:stCondLst>
                                                <p:cond delay="0"/>
                                              </p:stCondLst>
                                            </p:cTn>
                                            <p:tgtEl>
                                              <p:spTgt spid="59"/>
                                            </p:tgtEl>
                                            <p:attrNameLst>
                                              <p:attrName>style.visibility</p:attrName>
                                            </p:attrNameLst>
                                          </p:cBhvr>
                                          <p:to>
                                            <p:strVal val="visible"/>
                                          </p:to>
                                        </p:set>
                                        <p:anim calcmode="lin" valueType="num">
                                          <p:cBhvr additive="base">
                                            <p:cTn id="45" dur="1200" fill="hold"/>
                                            <p:tgtEl>
                                              <p:spTgt spid="59"/>
                                            </p:tgtEl>
                                            <p:attrNameLst>
                                              <p:attrName>ppt_x</p:attrName>
                                            </p:attrNameLst>
                                          </p:cBhvr>
                                          <p:tavLst>
                                            <p:tav tm="0">
                                              <p:val>
                                                <p:strVal val="1+#ppt_w/2"/>
                                              </p:val>
                                            </p:tav>
                                            <p:tav tm="100000">
                                              <p:val>
                                                <p:strVal val="#ppt_x"/>
                                              </p:val>
                                            </p:tav>
                                          </p:tavLst>
                                        </p:anim>
                                        <p:anim calcmode="lin" valueType="num">
                                          <p:cBhvr additive="base">
                                            <p:cTn id="46" dur="1200" fill="hold"/>
                                            <p:tgtEl>
                                              <p:spTgt spid="59"/>
                                            </p:tgtEl>
                                            <p:attrNameLst>
                                              <p:attrName>ppt_y</p:attrName>
                                            </p:attrNameLst>
                                          </p:cBhvr>
                                          <p:tavLst>
                                            <p:tav tm="0">
                                              <p:val>
                                                <p:strVal val="#ppt_y"/>
                                              </p:val>
                                            </p:tav>
                                            <p:tav tm="100000">
                                              <p:val>
                                                <p:strVal val="#ppt_y"/>
                                              </p:val>
                                            </p:tav>
                                          </p:tavLst>
                                        </p:anim>
                                      </p:childTnLst>
                                    </p:cTn>
                                  </p:par>
                                </p:childTnLst>
                              </p:cTn>
                            </p:par>
                            <p:par>
                              <p:cTn id="47" fill="hold">
                                <p:stCondLst>
                                  <p:cond delay="4360"/>
                                </p:stCondLst>
                                <p:childTnLst>
                                  <p:par>
                                    <p:cTn id="48" presetID="26" presetClass="emph" presetSubtype="0" fill="hold" grpId="1" nodeType="afterEffect">
                                      <p:stCondLst>
                                        <p:cond delay="0"/>
                                      </p:stCondLst>
                                      <p:iterate type="lt">
                                        <p:tmPct val="10000"/>
                                      </p:iterate>
                                      <p:childTnLst>
                                        <p:animEffect transition="out" filter="fade">
                                          <p:cBhvr>
                                            <p:cTn id="49" dur="750" tmFilter="0, 0; .2, .5; .8, .5; 1, 0"/>
                                            <p:tgtEl>
                                              <p:spTgt spid="3"/>
                                            </p:tgtEl>
                                          </p:cBhvr>
                                        </p:animEffect>
                                        <p:animScale>
                                          <p:cBhvr>
                                            <p:cTn id="50"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P spid="5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技术实现智慧应用的建设，城市现代化的能力得到提升，政府治理城市的能力也得到了全面透彻的体现。通过理论与实际相互结合的研究，本文指出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38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388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38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488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63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200" fill="hold"/>
                                            <p:tgtEl>
                                              <p:spTgt spid="25"/>
                                            </p:tgtEl>
                                            <p:attrNameLst>
                                              <p:attrName>ppt_x</p:attrName>
                                            </p:attrNameLst>
                                          </p:cBhvr>
                                          <p:tavLst>
                                            <p:tav tm="0">
                                              <p:val>
                                                <p:strVal val="1+#ppt_w/2"/>
                                              </p:val>
                                            </p:tav>
                                            <p:tav tm="100000">
                                              <p:val>
                                                <p:strVal val="#ppt_x"/>
                                              </p:val>
                                            </p:tav>
                                          </p:tavLst>
                                        </p:anim>
                                        <p:anim calcmode="lin" valueType="num">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500"/>
                                        <p:tgtEl>
                                          <p:spTgt spid="10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wipe(left)">
                                      <p:cBhvr>
                                        <p:cTn id="22"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95" grpId="0"/>
      <p:bldP spid="107" grpId="0"/>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14178</TotalTime>
  <Words>1469</Words>
  <Application>Microsoft Office PowerPoint</Application>
  <PresentationFormat>宽屏</PresentationFormat>
  <Paragraphs>214</Paragraphs>
  <Slides>22</Slides>
  <Notes>22</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研究内容</vt:lpstr>
      <vt:lpstr>研究内容</vt:lpstr>
      <vt:lpstr>调研过程</vt:lpstr>
      <vt:lpstr>PowerPoint 演示文稿</vt:lpstr>
      <vt:lpstr>论文亮点</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cp:lastModifiedBy>
  <cp:revision>501</cp:revision>
  <dcterms:created xsi:type="dcterms:W3CDTF">2015-05-08T09:21:48Z</dcterms:created>
  <dcterms:modified xsi:type="dcterms:W3CDTF">2023-04-26T15:36:11Z</dcterms:modified>
</cp:coreProperties>
</file>

<file path=docProps/thumbnail.jpeg>
</file>